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media/image9.jpg" ContentType="image/jp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0" r:id="rId3"/>
  </p:sldMasterIdLst>
  <p:notesMasterIdLst>
    <p:notesMasterId r:id="rId14"/>
  </p:notesMasterIdLst>
  <p:sldIdLst>
    <p:sldId id="1473758369" r:id="rId4"/>
    <p:sldId id="2147374440" r:id="rId5"/>
    <p:sldId id="2147374444" r:id="rId6"/>
    <p:sldId id="2147374442" r:id="rId7"/>
    <p:sldId id="2147374445" r:id="rId8"/>
    <p:sldId id="2147374441" r:id="rId9"/>
    <p:sldId id="1473758382" r:id="rId10"/>
    <p:sldId id="2147374531" r:id="rId11"/>
    <p:sldId id="2147374487" r:id="rId12"/>
    <p:sldId id="214737453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9366F"/>
    <a:srgbClr val="A5A5A5"/>
    <a:srgbClr val="5B9BD5"/>
    <a:srgbClr val="FFC000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D475F-3005-48AF-81C0-AFAAF8A1C02B}" v="8" dt="2024-11-27T21:56:24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ggi Luca" userId="47235d77-9365-44cb-ba90-eb3c95828bb1" providerId="ADAL" clId="{E04D475F-3005-48AF-81C0-AFAAF8A1C02B}"/>
    <pc:docChg chg="custSel addSld delSld modSld">
      <pc:chgData name="Poggi Luca" userId="47235d77-9365-44cb-ba90-eb3c95828bb1" providerId="ADAL" clId="{E04D475F-3005-48AF-81C0-AFAAF8A1C02B}" dt="2024-11-27T21:56:52.930" v="20" actId="1076"/>
      <pc:docMkLst>
        <pc:docMk/>
      </pc:docMkLst>
      <pc:sldChg chg="add del">
        <pc:chgData name="Poggi Luca" userId="47235d77-9365-44cb-ba90-eb3c95828bb1" providerId="ADAL" clId="{E04D475F-3005-48AF-81C0-AFAAF8A1C02B}" dt="2024-11-27T21:55:42.561" v="4"/>
        <pc:sldMkLst>
          <pc:docMk/>
          <pc:sldMk cId="2658680484" sldId="1473758369"/>
        </pc:sldMkLst>
      </pc:sldChg>
      <pc:sldChg chg="addSp delSp mod">
        <pc:chgData name="Poggi Luca" userId="47235d77-9365-44cb-ba90-eb3c95828bb1" providerId="ADAL" clId="{E04D475F-3005-48AF-81C0-AFAAF8A1C02B}" dt="2024-11-27T21:55:29.403" v="3" actId="478"/>
        <pc:sldMkLst>
          <pc:docMk/>
          <pc:sldMk cId="2779741594" sldId="2147374440"/>
        </pc:sldMkLst>
        <pc:picChg chg="add del">
          <ac:chgData name="Poggi Luca" userId="47235d77-9365-44cb-ba90-eb3c95828bb1" providerId="ADAL" clId="{E04D475F-3005-48AF-81C0-AFAAF8A1C02B}" dt="2024-11-27T21:55:29.403" v="3" actId="478"/>
          <ac:picMkLst>
            <pc:docMk/>
            <pc:sldMk cId="2779741594" sldId="2147374440"/>
            <ac:picMk id="2" creationId="{513579BF-9ECF-77E4-27A7-603487991584}"/>
          </ac:picMkLst>
        </pc:picChg>
      </pc:sldChg>
      <pc:sldChg chg="delSp add del mod">
        <pc:chgData name="Poggi Luca" userId="47235d77-9365-44cb-ba90-eb3c95828bb1" providerId="ADAL" clId="{E04D475F-3005-48AF-81C0-AFAAF8A1C02B}" dt="2024-11-27T21:56:26.115" v="11" actId="47"/>
        <pc:sldMkLst>
          <pc:docMk/>
          <pc:sldMk cId="2603745761" sldId="2147374533"/>
        </pc:sldMkLst>
        <pc:spChg chg="del">
          <ac:chgData name="Poggi Luca" userId="47235d77-9365-44cb-ba90-eb3c95828bb1" providerId="ADAL" clId="{E04D475F-3005-48AF-81C0-AFAAF8A1C02B}" dt="2024-11-27T21:56:22.161" v="9" actId="21"/>
          <ac:spMkLst>
            <pc:docMk/>
            <pc:sldMk cId="2603745761" sldId="2147374533"/>
            <ac:spMk id="2" creationId="{1ECEEB34-5473-528B-17D2-95F65641E3C1}"/>
          </ac:spMkLst>
        </pc:spChg>
        <pc:picChg chg="del">
          <ac:chgData name="Poggi Luca" userId="47235d77-9365-44cb-ba90-eb3c95828bb1" providerId="ADAL" clId="{E04D475F-3005-48AF-81C0-AFAAF8A1C02B}" dt="2024-11-27T21:56:22.161" v="9" actId="21"/>
          <ac:picMkLst>
            <pc:docMk/>
            <pc:sldMk cId="2603745761" sldId="2147374533"/>
            <ac:picMk id="3" creationId="{AFED6470-7797-72B7-ED8E-1A7F678A1551}"/>
          </ac:picMkLst>
        </pc:picChg>
      </pc:sldChg>
      <pc:sldChg chg="addSp delSp modSp new mod">
        <pc:chgData name="Poggi Luca" userId="47235d77-9365-44cb-ba90-eb3c95828bb1" providerId="ADAL" clId="{E04D475F-3005-48AF-81C0-AFAAF8A1C02B}" dt="2024-11-27T21:56:52.930" v="20" actId="1076"/>
        <pc:sldMkLst>
          <pc:docMk/>
          <pc:sldMk cId="244328378" sldId="2147374534"/>
        </pc:sldMkLst>
        <pc:spChg chg="add del mod">
          <ac:chgData name="Poggi Luca" userId="47235d77-9365-44cb-ba90-eb3c95828bb1" providerId="ADAL" clId="{E04D475F-3005-48AF-81C0-AFAAF8A1C02B}" dt="2024-11-27T21:56:51.038" v="19" actId="478"/>
          <ac:spMkLst>
            <pc:docMk/>
            <pc:sldMk cId="244328378" sldId="2147374534"/>
            <ac:spMk id="2" creationId="{1ECEEB34-5473-528B-17D2-95F65641E3C1}"/>
          </ac:spMkLst>
        </pc:spChg>
        <pc:picChg chg="add mod">
          <ac:chgData name="Poggi Luca" userId="47235d77-9365-44cb-ba90-eb3c95828bb1" providerId="ADAL" clId="{E04D475F-3005-48AF-81C0-AFAAF8A1C02B}" dt="2024-11-27T21:56:52.930" v="20" actId="1076"/>
          <ac:picMkLst>
            <pc:docMk/>
            <pc:sldMk cId="244328378" sldId="2147374534"/>
            <ac:picMk id="3" creationId="{AFED6470-7797-72B7-ED8E-1A7F678A155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82040550825684E-2"/>
          <c:y val="0.28302117869692445"/>
          <c:w val="0.96503591889834861"/>
          <c:h val="0.66367916429800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C7-4EE0-8645-D55FDEEB86E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C7-4EE0-8645-D55FDEEB86E9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C7-4EE0-8645-D55FDEEB86E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0C7-4EE0-8645-D55FDEEB86E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C7-4EE0-8645-D55FDEEB86E9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0C7-4EE0-8645-D55FDEEB86E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C7-4EE0-8645-D55FDEEB86E9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0C7-4EE0-8645-D55FDEEB86E9}"/>
              </c:ext>
            </c:extLst>
          </c:dPt>
          <c:cat>
            <c:strRef>
              <c:f>Foglio1!$A$2:$A$10</c:f>
              <c:strCache>
                <c:ptCount val="9"/>
                <c:pt idx="0">
                  <c:v>GROUPM</c:v>
                </c:pt>
                <c:pt idx="1">
                  <c:v>OMG</c:v>
                </c:pt>
                <c:pt idx="2">
                  <c:v>DENTSU</c:v>
                </c:pt>
                <c:pt idx="3">
                  <c:v>PMX</c:v>
                </c:pt>
                <c:pt idx="4">
                  <c:v>HAVAS</c:v>
                </c:pt>
                <c:pt idx="5">
                  <c:v>IPG</c:v>
                </c:pt>
                <c:pt idx="6">
                  <c:v>MEDIA IT</c:v>
                </c:pt>
                <c:pt idx="8">
                  <c:v>AGENZIE &lt;</c:v>
                </c:pt>
              </c:strCache>
            </c:strRef>
          </c:cat>
          <c:val>
            <c:numRef>
              <c:f>Foglio1!$B$2:$B$10</c:f>
              <c:numCache>
                <c:formatCode>#,##0</c:formatCode>
                <c:ptCount val="9"/>
                <c:pt idx="0">
                  <c:v>208971.23</c:v>
                </c:pt>
                <c:pt idx="1">
                  <c:v>132846.29</c:v>
                </c:pt>
                <c:pt idx="2">
                  <c:v>112957.27499999999</c:v>
                </c:pt>
                <c:pt idx="3">
                  <c:v>101951.571</c:v>
                </c:pt>
                <c:pt idx="4">
                  <c:v>31178.839</c:v>
                </c:pt>
                <c:pt idx="5">
                  <c:v>25092.427</c:v>
                </c:pt>
                <c:pt idx="6">
                  <c:v>15176.736999999999</c:v>
                </c:pt>
                <c:pt idx="8">
                  <c:v>131763.64799999999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7-4EE0-8645-D55FDEEB8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575173776"/>
        <c:axId val="575174136"/>
      </c:barChart>
      <c:catAx>
        <c:axId val="57517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5174136"/>
        <c:crosses val="autoZero"/>
        <c:auto val="1"/>
        <c:lblAlgn val="ctr"/>
        <c:lblOffset val="100"/>
        <c:noMultiLvlLbl val="0"/>
      </c:catAx>
      <c:valAx>
        <c:axId val="5751741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7517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3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34-4C55-95AE-710A9BEA6E0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34-4C55-95AE-710A9BEA6E0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434-4C55-95AE-710A9BEA6E0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34-4C55-95AE-710A9BEA6E0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434-4C55-95AE-710A9BEA6E0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34-4C55-95AE-710A9BEA6E0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34-4C55-95AE-710A9BEA6E0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34-4C55-95AE-710A9BEA6E02}"/>
              </c:ext>
            </c:extLst>
          </c:dPt>
          <c:dLbls>
            <c:spPr>
              <a:solidFill>
                <a:schemeClr val="bg1">
                  <a:alpha val="1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GROUPM</c:v>
                </c:pt>
                <c:pt idx="1">
                  <c:v>OMG</c:v>
                </c:pt>
                <c:pt idx="2">
                  <c:v>DENTSU</c:v>
                </c:pt>
                <c:pt idx="3">
                  <c:v>PMX</c:v>
                </c:pt>
                <c:pt idx="4">
                  <c:v>HAVAS</c:v>
                </c:pt>
                <c:pt idx="5">
                  <c:v>IPG</c:v>
                </c:pt>
                <c:pt idx="6">
                  <c:v>MEDIA IT</c:v>
                </c:pt>
                <c:pt idx="8">
                  <c:v>AGENZIE &lt;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0.42680379973836585</c:v>
                </c:pt>
                <c:pt idx="1">
                  <c:v>0.33766475525963124</c:v>
                </c:pt>
                <c:pt idx="2">
                  <c:v>0.34862713357771774</c:v>
                </c:pt>
                <c:pt idx="3">
                  <c:v>0.23903224600629255</c:v>
                </c:pt>
                <c:pt idx="4">
                  <c:v>0.42495578491553199</c:v>
                </c:pt>
                <c:pt idx="5">
                  <c:v>0.25365840458557476</c:v>
                </c:pt>
                <c:pt idx="6">
                  <c:v>0.30580097685029395</c:v>
                </c:pt>
                <c:pt idx="8">
                  <c:v>0.33313582058687385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4-4C55-95AE-710A9BEA6E0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altro</c:v>
                </c:pt>
              </c:strCache>
            </c:strRef>
          </c:tx>
          <c:spPr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  <a:effectLst/>
          </c:spPr>
          <c:invertIfNegative val="0"/>
          <c:cat>
            <c:strRef>
              <c:f>Foglio1!$A$2:$A$10</c:f>
              <c:strCache>
                <c:ptCount val="9"/>
                <c:pt idx="0">
                  <c:v>GROUPM</c:v>
                </c:pt>
                <c:pt idx="1">
                  <c:v>OMG</c:v>
                </c:pt>
                <c:pt idx="2">
                  <c:v>DENTSU</c:v>
                </c:pt>
                <c:pt idx="3">
                  <c:v>PMX</c:v>
                </c:pt>
                <c:pt idx="4">
                  <c:v>HAVAS</c:v>
                </c:pt>
                <c:pt idx="5">
                  <c:v>IPG</c:v>
                </c:pt>
                <c:pt idx="6">
                  <c:v>MEDIA IT</c:v>
                </c:pt>
                <c:pt idx="8">
                  <c:v>AGENZIE &lt;</c:v>
                </c:pt>
              </c:strCache>
            </c:strRef>
          </c:cat>
          <c:val>
            <c:numRef>
              <c:f>Foglio1!$C$2:$C$10</c:f>
              <c:numCache>
                <c:formatCode>0.00%</c:formatCode>
                <c:ptCount val="9"/>
                <c:pt idx="0">
                  <c:v>0.5731962002616342</c:v>
                </c:pt>
                <c:pt idx="1">
                  <c:v>0.66233524474036876</c:v>
                </c:pt>
                <c:pt idx="2">
                  <c:v>0.6513728664222822</c:v>
                </c:pt>
                <c:pt idx="3">
                  <c:v>0.76096775399370742</c:v>
                </c:pt>
                <c:pt idx="4">
                  <c:v>0.57504421508446801</c:v>
                </c:pt>
                <c:pt idx="5">
                  <c:v>0.74634159541442524</c:v>
                </c:pt>
                <c:pt idx="6">
                  <c:v>0.69419902314970605</c:v>
                </c:pt>
                <c:pt idx="8">
                  <c:v>0.66686417941312615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4-4C55-95AE-710A9BEA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331785752"/>
        <c:axId val="331786112"/>
      </c:barChart>
      <c:catAx>
        <c:axId val="331785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786112"/>
        <c:crosses val="autoZero"/>
        <c:auto val="1"/>
        <c:lblAlgn val="ctr"/>
        <c:lblOffset val="100"/>
        <c:noMultiLvlLbl val="0"/>
      </c:catAx>
      <c:valAx>
        <c:axId val="331786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178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78932314104704E-2"/>
          <c:y val="1.8749999999999999E-2"/>
          <c:w val="0.90907887304871715"/>
          <c:h val="0.9647340059055117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D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2-4B41-9704-F6CCA704C5A2}"/>
              </c:ext>
            </c:extLst>
          </c:dPt>
          <c:dPt>
            <c:idx val="1"/>
            <c:bubble3D val="0"/>
            <c:spPr>
              <a:solidFill>
                <a:srgbClr val="E46C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82-4B41-9704-F6CCA704C5A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82-4B41-9704-F6CCA704C5A2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82-4B41-9704-F6CCA704C5A2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82-4B41-9704-F6CCA704C5A2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82-4B41-9704-F6CCA704C5A2}"/>
              </c:ext>
            </c:extLst>
          </c:dPt>
          <c:dLbls>
            <c:dLbl>
              <c:idx val="3"/>
              <c:layout>
                <c:manualLayout>
                  <c:x val="-1.4102816565664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82-4B41-9704-F6CCA704C5A2}"/>
                </c:ext>
              </c:extLst>
            </c:dLbl>
            <c:dLbl>
              <c:idx val="5"/>
              <c:layout>
                <c:manualLayout>
                  <c:x val="1.8803755420885703E-2"/>
                  <c:y val="-7.98198397082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82-4B41-9704-F6CCA704C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Sky</c:v>
                </c:pt>
                <c:pt idx="3">
                  <c:v>La7</c:v>
                </c:pt>
                <c:pt idx="4">
                  <c:v>Discovery</c:v>
                </c:pt>
                <c:pt idx="5">
                  <c:v>PRS</c:v>
                </c:pt>
              </c:strCache>
            </c:strRef>
          </c:cat>
          <c:val>
            <c:numRef>
              <c:f>Foglio1!$B$2:$B$7</c:f>
              <c:numCache>
                <c:formatCode>0.0</c:formatCode>
                <c:ptCount val="6"/>
                <c:pt idx="0">
                  <c:v>20.6</c:v>
                </c:pt>
                <c:pt idx="1">
                  <c:v>55.5</c:v>
                </c:pt>
                <c:pt idx="2">
                  <c:v>11.3</c:v>
                </c:pt>
                <c:pt idx="3">
                  <c:v>4.5999999999999996</c:v>
                </c:pt>
                <c:pt idx="4">
                  <c:v>7.6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82-4B41-9704-F6CCA704C5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78932314104704E-2"/>
          <c:y val="1.8749999999999999E-2"/>
          <c:w val="0.90907887304871715"/>
          <c:h val="0.9647340059055117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D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1-441E-8139-8B423D721564}"/>
              </c:ext>
            </c:extLst>
          </c:dPt>
          <c:dPt>
            <c:idx val="1"/>
            <c:bubble3D val="0"/>
            <c:spPr>
              <a:solidFill>
                <a:srgbClr val="E46C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1-441E-8139-8B423D72156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1-441E-8139-8B423D721564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F1-441E-8139-8B423D72156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F1-441E-8139-8B423D721564}"/>
              </c:ext>
            </c:extLst>
          </c:dPt>
          <c:dPt>
            <c:idx val="5"/>
            <c:bubble3D val="0"/>
            <c:spPr>
              <a:solidFill>
                <a:srgbClr val="9900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F1-441E-8139-8B423D7215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2F1-441E-8139-8B423D7215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2F1-441E-8139-8B423D7215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Sky</c:v>
                </c:pt>
                <c:pt idx="3">
                  <c:v>La7</c:v>
                </c:pt>
                <c:pt idx="4">
                  <c:v>Discovery</c:v>
                </c:pt>
                <c:pt idx="5">
                  <c:v>Altre</c:v>
                </c:pt>
              </c:strCache>
            </c:strRef>
          </c:cat>
          <c:val>
            <c:numRef>
              <c:f>Foglio1!$B$2:$B$7</c:f>
              <c:numCache>
                <c:formatCode>0.0</c:formatCode>
                <c:ptCount val="6"/>
                <c:pt idx="0">
                  <c:v>16.100438385202061</c:v>
                </c:pt>
                <c:pt idx="1">
                  <c:v>42.095227616344665</c:v>
                </c:pt>
                <c:pt idx="2">
                  <c:v>8.9775369270582424</c:v>
                </c:pt>
                <c:pt idx="3">
                  <c:v>5.1856473332358011</c:v>
                </c:pt>
                <c:pt idx="4">
                  <c:v>5.9941125079143749</c:v>
                </c:pt>
                <c:pt idx="5">
                  <c:v>21.647037230244852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F1-441E-8139-8B423D721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2"/>
        <c:holeSize val="50"/>
      </c:doughnutChart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78932314104704E-2"/>
          <c:y val="1.8749999999999999E-2"/>
          <c:w val="0.90907887304871715"/>
          <c:h val="0.9647340059055117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00D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D-41A1-B7BC-C1163DF4220E}"/>
              </c:ext>
            </c:extLst>
          </c:dPt>
          <c:dPt>
            <c:idx val="1"/>
            <c:bubble3D val="0"/>
            <c:spPr>
              <a:solidFill>
                <a:srgbClr val="E46C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D-41A1-B7BC-C1163DF4220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D-41A1-B7BC-C1163DF4220E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9D-41A1-B7BC-C1163DF4220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9D-41A1-B7BC-C1163DF4220E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9D-41A1-B7BC-C1163DF4220E}"/>
              </c:ext>
            </c:extLst>
          </c:dPt>
          <c:dLbls>
            <c:dLbl>
              <c:idx val="3"/>
              <c:layout>
                <c:manualLayout>
                  <c:x val="-2.1668361462392597E-2"/>
                  <c:y val="-1.826807172591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9D-41A1-B7BC-C1163DF4220E}"/>
                </c:ext>
              </c:extLst>
            </c:dLbl>
            <c:dLbl>
              <c:idx val="4"/>
              <c:layout>
                <c:manualLayout>
                  <c:x val="-6.6208117404377586E-17"/>
                  <c:y val="9.134035862957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9D-41A1-B7BC-C1163DF4220E}"/>
                </c:ext>
              </c:extLst>
            </c:dLbl>
            <c:dLbl>
              <c:idx val="5"/>
              <c:layout>
                <c:manualLayout>
                  <c:x val="2.8891148616523529E-2"/>
                  <c:y val="-7.307228690366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9D-41A1-B7BC-C1163DF422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Rai</c:v>
                </c:pt>
                <c:pt idx="1">
                  <c:v>Mediaset</c:v>
                </c:pt>
                <c:pt idx="2">
                  <c:v>Sky</c:v>
                </c:pt>
                <c:pt idx="3">
                  <c:v>La7</c:v>
                </c:pt>
                <c:pt idx="4">
                  <c:v>Discovery</c:v>
                </c:pt>
                <c:pt idx="5">
                  <c:v>PRS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20.6</c:v>
                </c:pt>
                <c:pt idx="1">
                  <c:v>55.5</c:v>
                </c:pt>
                <c:pt idx="2">
                  <c:v>11.3</c:v>
                </c:pt>
                <c:pt idx="3">
                  <c:v>4.5999999999999996</c:v>
                </c:pt>
                <c:pt idx="4" formatCode="0.0">
                  <c:v>7.6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9D-41A1-B7BC-C1163DF422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rgbClr val="002060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684EF-211A-417A-ADFF-53264CFB929B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1B292-C32B-4442-89E4-9E05A4A9D9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54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2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9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18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75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7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9FBDB-7343-7834-5797-6FB95223A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F700C7-95BA-9591-9487-294690F42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F7FA71-B14F-6554-D1DB-F301A87B1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A3216C-318C-98FF-74A9-4D9BA28A1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06C71-B169-0D90-FF73-5CE2C0A7C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909CEB-D0F1-3BC3-B4C8-C62B8A52E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9B7F6-4B07-CAE7-70E5-3C054F5F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0FC91-4D42-6136-83E5-B0A50300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0B455B-572B-9134-D960-2F3C16E3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80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AA7F9B1-66DC-F311-B1DE-19A180A0F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708503" cy="6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rto total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Elementi grafici, aqua, design&#10;&#10;Descrizione generata automaticamente">
            <a:extLst>
              <a:ext uri="{FF2B5EF4-FFF2-40B4-BE49-F238E27FC236}">
                <a16:creationId xmlns:a16="http://schemas.microsoft.com/office/drawing/2014/main" id="{D887D512-3F94-F3BE-33BD-4547E0DF07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12"/>
                    </a14:imgEffect>
                    <a14:imgEffect>
                      <a14:saturation sat="302000"/>
                    </a14:imgEffect>
                    <a14:imgEffect>
                      <a14:brightnessContrast bright="-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10121" cy="6868193"/>
          </a:xfrm>
          <a:prstGeom prst="rect">
            <a:avLst/>
          </a:prstGeom>
        </p:spPr>
      </p:pic>
      <p:pic>
        <p:nvPicPr>
          <p:cNvPr id="4" name="Immagine 3" descr="Immagine che contiene schermata, nero&#10;&#10;Descrizione generata automaticamente">
            <a:extLst>
              <a:ext uri="{FF2B5EF4-FFF2-40B4-BE49-F238E27FC236}">
                <a16:creationId xmlns:a16="http://schemas.microsoft.com/office/drawing/2014/main" id="{805CEBC8-896E-DC43-F6BC-0A0B475235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60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">
          <p15:clr>
            <a:srgbClr val="FBAE40"/>
          </p15:clr>
        </p15:guide>
        <p15:guide id="2" pos="57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C9FF038-D044-982B-5B66-F691164E54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8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2" name="Immagine 1" descr="Immagine che contiene schermata, nero&#10;&#10;Descrizione generata automaticamente">
            <a:extLst>
              <a:ext uri="{FF2B5EF4-FFF2-40B4-BE49-F238E27FC236}">
                <a16:creationId xmlns:a16="http://schemas.microsoft.com/office/drawing/2014/main" id="{705D3220-8549-0888-F436-52B24A4D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g object 16">
            <a:extLst>
              <a:ext uri="{FF2B5EF4-FFF2-40B4-BE49-F238E27FC236}">
                <a16:creationId xmlns:a16="http://schemas.microsoft.com/office/drawing/2014/main" id="{0FF6C80F-9695-95C6-BF8A-A75EC06A5B9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rterly Report - What to Add In It?">
            <a:extLst>
              <a:ext uri="{FF2B5EF4-FFF2-40B4-BE49-F238E27FC236}">
                <a16:creationId xmlns:a16="http://schemas.microsoft.com/office/drawing/2014/main" id="{1D8FEBFD-6CD8-17B0-D419-5F042481C7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1589" r="6262" b="1593"/>
          <a:stretch/>
        </p:blipFill>
        <p:spPr bwMode="auto">
          <a:xfrm>
            <a:off x="0" y="-248"/>
            <a:ext cx="12192000" cy="68582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Immagine che contiene schermata, nero&#10;&#10;Descrizione generata automaticamente">
            <a:extLst>
              <a:ext uri="{FF2B5EF4-FFF2-40B4-BE49-F238E27FC236}">
                <a16:creationId xmlns:a16="http://schemas.microsoft.com/office/drawing/2014/main" id="{705D3220-8549-0888-F436-52B24A4DFB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606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426AFFD-792D-6D47-6C9F-9514052A37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78541"/>
            <a:ext cx="10363200" cy="11009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B5CEE9-2E9E-60E1-F8C2-2F9FD52D06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-11014"/>
            <a:ext cx="3119669" cy="7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rto total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Elementi grafici, aqua, design&#10;&#10;Descrizione generata automaticamente">
            <a:extLst>
              <a:ext uri="{FF2B5EF4-FFF2-40B4-BE49-F238E27FC236}">
                <a16:creationId xmlns:a16="http://schemas.microsoft.com/office/drawing/2014/main" id="{D887D512-3F94-F3BE-33BD-4547E0DF07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12"/>
                    </a14:imgEffect>
                    <a14:imgEffect>
                      <a14:saturation sat="302000"/>
                    </a14:imgEffect>
                    <a14:imgEffect>
                      <a14:brightnessContrast bright="-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10121" cy="6868193"/>
          </a:xfrm>
          <a:prstGeom prst="rect">
            <a:avLst/>
          </a:prstGeom>
        </p:spPr>
      </p:pic>
      <p:pic>
        <p:nvPicPr>
          <p:cNvPr id="4" name="Immagine 3" descr="Immagine che contiene schermata, nero&#10;&#10;Descrizione generata automaticamente">
            <a:extLst>
              <a:ext uri="{FF2B5EF4-FFF2-40B4-BE49-F238E27FC236}">
                <a16:creationId xmlns:a16="http://schemas.microsoft.com/office/drawing/2014/main" id="{805CEBC8-896E-DC43-F6BC-0A0B475235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91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">
          <p15:clr>
            <a:srgbClr val="FBAE40"/>
          </p15:clr>
        </p15:guide>
        <p15:guide id="2" pos="57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to tota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00AD14-44B9-935E-0C04-25570383CC03}"/>
              </a:ext>
            </a:extLst>
          </p:cNvPr>
          <p:cNvSpPr txBox="1"/>
          <p:nvPr userDrawn="1"/>
        </p:nvSpPr>
        <p:spPr>
          <a:xfrm>
            <a:off x="10706101" y="6693852"/>
            <a:ext cx="1473200" cy="1642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it-IT" sz="1067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documento riservato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9D73B5-7B02-EABE-7920-9615CD2D3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65" y="42333"/>
            <a:ext cx="584072" cy="5013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C3C47A-08E6-C397-C491-DEBD282DA7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44" y="42333"/>
            <a:ext cx="501339" cy="5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">
          <p15:clr>
            <a:srgbClr val="FBAE40"/>
          </p15:clr>
        </p15:guide>
        <p15:guide id="2" pos="57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8E51A-295B-F913-54BF-55E3356C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20DDC6-142B-CA68-DFA3-E28BB4A4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AD837D-758D-060E-BED5-C9D5506F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0F44A3-4EAC-EDD9-85D3-D3144599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21C10-235C-C38B-4E6F-0575267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3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 personalizzato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1E9E78-3D37-9953-625E-86B3EC815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708503" cy="6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AA7F9B1-66DC-F311-B1DE-19A180A0F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708503" cy="6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to t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CBCB3993-1ECA-4358-9F29-C0489571C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928" y="42333"/>
            <a:ext cx="584072" cy="5013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4BE072-0BDD-8696-CF73-D1EA3C239767}"/>
              </a:ext>
            </a:extLst>
          </p:cNvPr>
          <p:cNvSpPr txBox="1"/>
          <p:nvPr userDrawn="1"/>
        </p:nvSpPr>
        <p:spPr>
          <a:xfrm>
            <a:off x="10706101" y="6693852"/>
            <a:ext cx="1473200" cy="1642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it-IT" sz="1067" b="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documento riservato</a:t>
            </a:r>
          </a:p>
        </p:txBody>
      </p:sp>
    </p:spTree>
    <p:extLst>
      <p:ext uri="{BB962C8B-B14F-4D97-AF65-F5344CB8AC3E}">
        <p14:creationId xmlns:p14="http://schemas.microsoft.com/office/powerpoint/2010/main" val="23120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">
          <p15:clr>
            <a:srgbClr val="FBAE40"/>
          </p15:clr>
        </p15:guide>
        <p15:guide id="2" pos="571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to total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00AD14-44B9-935E-0C04-25570383CC03}"/>
              </a:ext>
            </a:extLst>
          </p:cNvPr>
          <p:cNvSpPr txBox="1"/>
          <p:nvPr userDrawn="1"/>
        </p:nvSpPr>
        <p:spPr>
          <a:xfrm>
            <a:off x="10706101" y="6693852"/>
            <a:ext cx="1473200" cy="1642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it-IT" sz="1067" b="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documento riservato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9D73B5-7B02-EABE-7920-9615CD2D3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65" y="42333"/>
            <a:ext cx="584072" cy="5013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C3C47A-08E6-C397-C491-DEBD282DA7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44" y="42333"/>
            <a:ext cx="501339" cy="5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">
          <p15:clr>
            <a:srgbClr val="FBAE40"/>
          </p15:clr>
        </p15:guide>
        <p15:guide id="2" pos="57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06C71-B169-0D90-FF73-5CE2C0A7C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909CEB-D0F1-3BC3-B4C8-C62B8A52E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9B7F6-4B07-CAE7-70E5-3C054F5F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0FC91-4D42-6136-83E5-B0A50300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0B455B-572B-9134-D960-2F3C16E3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08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8E51A-295B-F913-54BF-55E3356C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20DDC6-142B-CA68-DFA3-E28BB4A4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AD837D-758D-060E-BED5-C9D5506F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0F44A3-4EAC-EDD9-85D3-D3144599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21C10-235C-C38B-4E6F-0575267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2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 personalizzato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1E9E78-3D37-9953-625E-86B3EC815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708503" cy="6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3CA532-9DA7-44D5-3A75-DDE6B3D8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2C5AE7-9134-1F00-D5E4-94DD63DC9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3C1DA-BE68-3A30-A717-5BA7B7A3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66EA8-66DE-DF7D-DAA9-20D4F603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BA89E1-2592-DC97-5F36-9FE85C4E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3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3CA532-9DA7-44D5-3A75-DDE6B3D8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2C5AE7-9134-1F00-D5E4-94DD63DC9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3C1DA-BE68-3A30-A717-5BA7B7A3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8A7F-6398-4277-931F-CBB42DEB188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66EA8-66DE-DF7D-DAA9-20D4F603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BA89E1-2592-DC97-5F36-9FE85C4E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2533-B70A-4C8A-856D-776F9DA748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2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18" Type="http://schemas.openxmlformats.org/officeDocument/2006/relationships/image" Target="../media/image21.png"/><Relationship Id="rId3" Type="http://schemas.openxmlformats.org/officeDocument/2006/relationships/chart" Target="../charts/chart1.xml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openxmlformats.org/officeDocument/2006/relationships/chart" Target="../charts/chart2.xml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png"/><Relationship Id="rId18" Type="http://schemas.microsoft.com/office/2007/relationships/hdphoto" Target="../media/hdphoto12.wdp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15.wdp"/><Relationship Id="rId5" Type="http://schemas.openxmlformats.org/officeDocument/2006/relationships/image" Target="../media/image23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microsoft.com/office/2007/relationships/hdphoto" Target="../media/hdphoto5.wdp"/><Relationship Id="rId19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3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8.png"/><Relationship Id="rId17" Type="http://schemas.microsoft.com/office/2007/relationships/hdphoto" Target="../media/hdphoto1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openxmlformats.org/officeDocument/2006/relationships/image" Target="../media/image33.png"/><Relationship Id="rId15" Type="http://schemas.microsoft.com/office/2007/relationships/hdphoto" Target="../media/hdphoto14.wdp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microsoft.com/office/2007/relationships/hdphoto" Target="../media/hdphoto11.wdp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20.wdp"/><Relationship Id="rId18" Type="http://schemas.openxmlformats.org/officeDocument/2006/relationships/image" Target="../media/image44.png"/><Relationship Id="rId3" Type="http://schemas.openxmlformats.org/officeDocument/2006/relationships/image" Target="../media/image36.png"/><Relationship Id="rId21" Type="http://schemas.openxmlformats.org/officeDocument/2006/relationships/chart" Target="../charts/chart3.xml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microsoft.com/office/2007/relationships/hdphoto" Target="../media/hdphoto2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7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microsoft.com/office/2007/relationships/hdphoto" Target="../media/hdphoto21.wdp"/><Relationship Id="rId10" Type="http://schemas.microsoft.com/office/2007/relationships/hdphoto" Target="../media/hdphoto19.wdp"/><Relationship Id="rId19" Type="http://schemas.microsoft.com/office/2007/relationships/hdphoto" Target="../media/hdphoto23.wdp"/><Relationship Id="rId4" Type="http://schemas.microsoft.com/office/2007/relationships/hdphoto" Target="../media/hdphoto16.wdp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40.png"/><Relationship Id="rId18" Type="http://schemas.microsoft.com/office/2007/relationships/hdphoto" Target="../media/hdphoto25.wdp"/><Relationship Id="rId3" Type="http://schemas.openxmlformats.org/officeDocument/2006/relationships/image" Target="../media/image46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microsoft.com/office/2007/relationships/hdphoto" Target="../media/hdphoto19.wdp"/><Relationship Id="rId17" Type="http://schemas.openxmlformats.org/officeDocument/2006/relationships/image" Target="../media/image49.png"/><Relationship Id="rId2" Type="http://schemas.openxmlformats.org/officeDocument/2006/relationships/chart" Target="../charts/chart4.xml"/><Relationship Id="rId16" Type="http://schemas.microsoft.com/office/2007/relationships/hdphoto" Target="../media/hdphoto24.wdp"/><Relationship Id="rId20" Type="http://schemas.microsoft.com/office/2007/relationships/hdphoto" Target="../media/hdphoto26.wdp"/><Relationship Id="rId1" Type="http://schemas.openxmlformats.org/officeDocument/2006/relationships/slideLayout" Target="../slideLayouts/slideLayout4.xml"/><Relationship Id="rId6" Type="http://schemas.microsoft.com/office/2007/relationships/hdphoto" Target="../media/hdphoto16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8.png"/><Relationship Id="rId23" Type="http://schemas.openxmlformats.org/officeDocument/2006/relationships/image" Target="../media/image45.png"/><Relationship Id="rId10" Type="http://schemas.microsoft.com/office/2007/relationships/hdphoto" Target="../media/hdphoto18.wdp"/><Relationship Id="rId19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Relationship Id="rId14" Type="http://schemas.openxmlformats.org/officeDocument/2006/relationships/chart" Target="../charts/chart5.xml"/><Relationship Id="rId22" Type="http://schemas.microsoft.com/office/2007/relationships/hdphoto" Target="../media/hdphoto2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6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re grazie è il primo feedback capace di essere virale - Centro PSY">
            <a:extLst>
              <a:ext uri="{FF2B5EF4-FFF2-40B4-BE49-F238E27FC236}">
                <a16:creationId xmlns:a16="http://schemas.microsoft.com/office/drawing/2014/main" id="{AFED6470-7797-72B7-ED8E-1A7F678A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9200"/>
          <a:stretch/>
        </p:blipFill>
        <p:spPr bwMode="auto">
          <a:xfrm>
            <a:off x="2316406" y="1851069"/>
            <a:ext cx="769916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32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E7C7D33D-C311-D2EF-7401-153675B058D2}"/>
              </a:ext>
            </a:extLst>
          </p:cNvPr>
          <p:cNvSpPr/>
          <p:nvPr/>
        </p:nvSpPr>
        <p:spPr>
          <a:xfrm>
            <a:off x="911424" y="3997074"/>
            <a:ext cx="8254824" cy="2241161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78E63A0-9C0D-C4E3-728B-C3965D98B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19583"/>
              </p:ext>
            </p:extLst>
          </p:nvPr>
        </p:nvGraphicFramePr>
        <p:xfrm>
          <a:off x="911424" y="1700808"/>
          <a:ext cx="8254825" cy="4524116"/>
        </p:xfrm>
        <a:graphic>
          <a:graphicData uri="http://schemas.openxmlformats.org/drawingml/2006/table">
            <a:tbl>
              <a:tblPr/>
              <a:tblGrid>
                <a:gridCol w="4606419">
                  <a:extLst>
                    <a:ext uri="{9D8B030D-6E8A-4147-A177-3AD203B41FA5}">
                      <a16:colId xmlns:a16="http://schemas.microsoft.com/office/drawing/2014/main" val="107143963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0084311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31796237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178768101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2517436484"/>
                    </a:ext>
                  </a:extLst>
                </a:gridCol>
              </a:tblGrid>
              <a:tr h="306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Ricavi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 vs 2023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91092"/>
                  </a:ext>
                </a:extLst>
              </a:tr>
              <a:tr h="2493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valore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2305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Tv Totale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507.738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575.478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67.740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85479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Totale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9138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Digital e CTV RAI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45.711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22693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Altra Rai </a:t>
                      </a:r>
                      <a:r>
                        <a:rPr lang="it-IT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(Eurovision, Palastampa, Editoria, Televideo)</a:t>
                      </a:r>
                      <a:endParaRPr lang="it-IT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1947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Cinema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7493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Eventi sul territorio Rai Pubblicità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823569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Totale Perimetro Omogeneo Lordo Infragruppo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566.892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649.233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82.341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21892"/>
                  </a:ext>
                </a:extLst>
              </a:tr>
              <a:tr h="1363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87009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Italia Totale Mezzi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25.812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5516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Kiss Kiss Totale Mezzi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935291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Vevo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30757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Friends &amp; Vivo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02152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Fantasanremo e Altri Ricavi Digital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+++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93449"/>
                  </a:ext>
                </a:extLst>
              </a:tr>
              <a:tr h="533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992902"/>
                  </a:ext>
                </a:extLst>
              </a:tr>
              <a:tr h="3196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607.894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697.271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89.377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448545"/>
                  </a:ext>
                </a:extLst>
              </a:tr>
            </a:tbl>
          </a:graphicData>
        </a:graphic>
      </p:graphicFrame>
      <p:sp>
        <p:nvSpPr>
          <p:cNvPr id="4" name="Callout: freccia a sinistra 3">
            <a:extLst>
              <a:ext uri="{FF2B5EF4-FFF2-40B4-BE49-F238E27FC236}">
                <a16:creationId xmlns:a16="http://schemas.microsoft.com/office/drawing/2014/main" id="{926206D3-5292-E975-5449-53338700E8DD}"/>
              </a:ext>
            </a:extLst>
          </p:cNvPr>
          <p:cNvSpPr/>
          <p:nvPr/>
        </p:nvSpPr>
        <p:spPr>
          <a:xfrm>
            <a:off x="9233668" y="2015294"/>
            <a:ext cx="2315179" cy="1691263"/>
          </a:xfrm>
          <a:prstGeom prst="leftArrowCallou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CTV</a:t>
            </a:r>
            <a:endParaRPr lang="it-IT" sz="1867" dirty="0">
              <a:solidFill>
                <a:srgbClr val="002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21.880</a:t>
            </a:r>
          </a:p>
          <a:p>
            <a:pPr algn="r">
              <a:lnSpc>
                <a:spcPct val="150000"/>
              </a:lnSpc>
            </a:pPr>
            <a:r>
              <a:rPr lang="it-IT" sz="24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</a:t>
            </a:r>
            <a:r>
              <a:rPr lang="it-IT" sz="1467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24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it-IT" sz="1600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2023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17C7E2-C38D-103F-3CCC-4B75E00F9FB2}"/>
              </a:ext>
            </a:extLst>
          </p:cNvPr>
          <p:cNvSpPr txBox="1"/>
          <p:nvPr/>
        </p:nvSpPr>
        <p:spPr>
          <a:xfrm>
            <a:off x="9233667" y="3824833"/>
            <a:ext cx="2315180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al</a:t>
            </a:r>
          </a:p>
          <a:p>
            <a:pPr algn="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investimenti </a:t>
            </a:r>
            <a:r>
              <a:rPr lang="it-IT" sz="13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it-IT" sz="1333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4800182-A517-00A0-1062-9EDAE7B3388D}"/>
              </a:ext>
            </a:extLst>
          </p:cNvPr>
          <p:cNvCxnSpPr>
            <a:cxnSpLocks/>
          </p:cNvCxnSpPr>
          <p:nvPr/>
        </p:nvCxnSpPr>
        <p:spPr>
          <a:xfrm>
            <a:off x="911424" y="2228867"/>
            <a:ext cx="82548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C87720-4F9C-2534-611B-AC7C88F06506}"/>
              </a:ext>
            </a:extLst>
          </p:cNvPr>
          <p:cNvSpPr txBox="1"/>
          <p:nvPr/>
        </p:nvSpPr>
        <p:spPr>
          <a:xfrm>
            <a:off x="961523" y="884717"/>
            <a:ext cx="10654744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- Andamento Totale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- novembre 2024 vs 2023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F992C84-A668-003C-45E4-8CCC231C2DFE}"/>
              </a:ext>
            </a:extLst>
          </p:cNvPr>
          <p:cNvSpPr/>
          <p:nvPr/>
        </p:nvSpPr>
        <p:spPr>
          <a:xfrm>
            <a:off x="6768075" y="2713379"/>
            <a:ext cx="768085" cy="29509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DDA716-2D72-AB2F-633D-A6F52CF37976}"/>
              </a:ext>
            </a:extLst>
          </p:cNvPr>
          <p:cNvSpPr txBox="1"/>
          <p:nvPr/>
        </p:nvSpPr>
        <p:spPr>
          <a:xfrm>
            <a:off x="3551717" y="6446717"/>
            <a:ext cx="8201128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dati interni – progressivo movimentato a ottobre – ultime previsioni novembre – net net – estrazione al 26/11/2024</a:t>
            </a:r>
          </a:p>
        </p:txBody>
      </p:sp>
    </p:spTree>
    <p:extLst>
      <p:ext uri="{BB962C8B-B14F-4D97-AF65-F5344CB8AC3E}">
        <p14:creationId xmlns:p14="http://schemas.microsoft.com/office/powerpoint/2010/main" val="2779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E7C7D33D-C311-D2EF-7401-153675B058D2}"/>
              </a:ext>
            </a:extLst>
          </p:cNvPr>
          <p:cNvSpPr/>
          <p:nvPr/>
        </p:nvSpPr>
        <p:spPr>
          <a:xfrm>
            <a:off x="911424" y="3997074"/>
            <a:ext cx="8254824" cy="2241161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78E63A0-9C0D-C4E3-728B-C3965D98B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01792"/>
              </p:ext>
            </p:extLst>
          </p:nvPr>
        </p:nvGraphicFramePr>
        <p:xfrm>
          <a:off x="911424" y="1700808"/>
          <a:ext cx="8254825" cy="4537451"/>
        </p:xfrm>
        <a:graphic>
          <a:graphicData uri="http://schemas.openxmlformats.org/drawingml/2006/table">
            <a:tbl>
              <a:tblPr/>
              <a:tblGrid>
                <a:gridCol w="4606419">
                  <a:extLst>
                    <a:ext uri="{9D8B030D-6E8A-4147-A177-3AD203B41FA5}">
                      <a16:colId xmlns:a16="http://schemas.microsoft.com/office/drawing/2014/main" val="107143963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0084311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31796237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178768101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2517436484"/>
                    </a:ext>
                  </a:extLst>
                </a:gridCol>
              </a:tblGrid>
              <a:tr h="306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Ricavi</a:t>
                      </a:r>
                    </a:p>
                  </a:txBody>
                  <a:tcPr marL="7147" marR="7147" marT="7147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7147" marR="7147" marT="71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7147" marR="7147" marT="7147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vs 2023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91092"/>
                  </a:ext>
                </a:extLst>
              </a:tr>
              <a:tr h="2493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</a:t>
                      </a:r>
                    </a:p>
                  </a:txBody>
                  <a:tcPr marL="7147" marR="7147" marT="71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7" marR="7147" marT="71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2305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Tv Totale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-3.008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85479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Totale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2.691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9138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Digital e CTV RAI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22693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Altra Rai 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Eurovision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Palastampa</a:t>
                      </a:r>
                      <a:r>
                        <a:rPr lang="it-IT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Editoria, Televideo)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1947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Cinema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7493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Eventi sul territorio Rai Pubblicità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823569"/>
                  </a:ext>
                </a:extLst>
              </a:tr>
              <a:tr h="33343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Totale Perimetro Omogeneo Lordo Infragruppo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72.079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68.935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-3.144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21892"/>
                  </a:ext>
                </a:extLst>
              </a:tr>
              <a:tr h="1363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887009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Italia Totale Mezzi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5516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Radio Kiss </a:t>
                      </a:r>
                      <a:r>
                        <a:rPr lang="it-IT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Kiss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Totale Mezzi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935291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Vevo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30757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Friends &amp; Vivo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-73,6%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02152"/>
                  </a:ext>
                </a:extLst>
              </a:tr>
              <a:tr h="338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Altri Ricavi Digital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9344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rtl="0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992902"/>
                  </a:ext>
                </a:extLst>
              </a:tr>
              <a:tr h="31963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7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Totale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76.671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73.678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448545"/>
                  </a:ext>
                </a:extLst>
              </a:tr>
            </a:tbl>
          </a:graphicData>
        </a:graphic>
      </p:graphicFrame>
      <p:sp>
        <p:nvSpPr>
          <p:cNvPr id="4" name="Callout: freccia a sinistra 3">
            <a:extLst>
              <a:ext uri="{FF2B5EF4-FFF2-40B4-BE49-F238E27FC236}">
                <a16:creationId xmlns:a16="http://schemas.microsoft.com/office/drawing/2014/main" id="{926206D3-5292-E975-5449-53338700E8DD}"/>
              </a:ext>
            </a:extLst>
          </p:cNvPr>
          <p:cNvSpPr/>
          <p:nvPr/>
        </p:nvSpPr>
        <p:spPr>
          <a:xfrm>
            <a:off x="9233668" y="2015294"/>
            <a:ext cx="2315179" cy="1691263"/>
          </a:xfrm>
          <a:prstGeom prst="leftArrowCallou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CTV</a:t>
            </a:r>
            <a:endParaRPr lang="it-IT" sz="1867" dirty="0">
              <a:solidFill>
                <a:srgbClr val="0026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2.156</a:t>
            </a:r>
          </a:p>
          <a:p>
            <a:pPr algn="r">
              <a:lnSpc>
                <a:spcPct val="150000"/>
              </a:lnSpc>
            </a:pPr>
            <a:r>
              <a:rPr lang="it-IT" sz="24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-9,7</a:t>
            </a:r>
            <a:r>
              <a:rPr lang="it-IT" sz="1467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t-IT" sz="2400" b="1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it-IT" sz="1600" dirty="0">
                <a:solidFill>
                  <a:srgbClr val="002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2023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17C7E2-C38D-103F-3CCC-4B75E00F9FB2}"/>
              </a:ext>
            </a:extLst>
          </p:cNvPr>
          <p:cNvSpPr txBox="1"/>
          <p:nvPr/>
        </p:nvSpPr>
        <p:spPr>
          <a:xfrm>
            <a:off x="9233667" y="3824833"/>
            <a:ext cx="2315180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 al</a:t>
            </a:r>
          </a:p>
          <a:p>
            <a:pPr algn="r"/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investimenti </a:t>
            </a:r>
            <a:r>
              <a:rPr lang="it-IT" sz="13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it-IT" sz="1333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4800182-A517-00A0-1062-9EDAE7B3388D}"/>
              </a:ext>
            </a:extLst>
          </p:cNvPr>
          <p:cNvCxnSpPr>
            <a:cxnSpLocks/>
          </p:cNvCxnSpPr>
          <p:nvPr/>
        </p:nvCxnSpPr>
        <p:spPr>
          <a:xfrm>
            <a:off x="911424" y="2228867"/>
            <a:ext cx="82548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C87720-4F9C-2534-611B-AC7C88F06506}"/>
              </a:ext>
            </a:extLst>
          </p:cNvPr>
          <p:cNvSpPr txBox="1"/>
          <p:nvPr/>
        </p:nvSpPr>
        <p:spPr>
          <a:xfrm>
            <a:off x="961523" y="884717"/>
            <a:ext cx="10654744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 - Andamento Totale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2024 vs 2023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F992C84-A668-003C-45E4-8CCC231C2DFE}"/>
              </a:ext>
            </a:extLst>
          </p:cNvPr>
          <p:cNvSpPr/>
          <p:nvPr/>
        </p:nvSpPr>
        <p:spPr>
          <a:xfrm>
            <a:off x="6768075" y="2713379"/>
            <a:ext cx="768085" cy="29509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D250FA-54DC-815D-0774-62BDF23B227A}"/>
              </a:ext>
            </a:extLst>
          </p:cNvPr>
          <p:cNvSpPr txBox="1"/>
          <p:nvPr/>
        </p:nvSpPr>
        <p:spPr>
          <a:xfrm>
            <a:off x="3551717" y="6446717"/>
            <a:ext cx="8201128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dati interni – progressivo movimentato a ottobre – ultime previsioni novembre – net net – estrazione al 26/11/2024</a:t>
            </a:r>
          </a:p>
        </p:txBody>
      </p:sp>
    </p:spTree>
    <p:extLst>
      <p:ext uri="{BB962C8B-B14F-4D97-AF65-F5344CB8AC3E}">
        <p14:creationId xmlns:p14="http://schemas.microsoft.com/office/powerpoint/2010/main" val="30582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44B883AB-6F3B-6511-03EC-56A0CA98C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631113"/>
              </p:ext>
            </p:extLst>
          </p:nvPr>
        </p:nvGraphicFramePr>
        <p:xfrm>
          <a:off x="971560" y="719667"/>
          <a:ext cx="10654744" cy="349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ttangolo 44">
            <a:extLst>
              <a:ext uri="{FF2B5EF4-FFF2-40B4-BE49-F238E27FC236}">
                <a16:creationId xmlns:a16="http://schemas.microsoft.com/office/drawing/2014/main" id="{870CD3EA-8A20-8A35-B00B-4D866C1DC802}"/>
              </a:ext>
            </a:extLst>
          </p:cNvPr>
          <p:cNvSpPr/>
          <p:nvPr/>
        </p:nvSpPr>
        <p:spPr>
          <a:xfrm>
            <a:off x="961523" y="5278240"/>
            <a:ext cx="10327245" cy="407011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F6E8ED7-3E11-3C2D-222D-9F7AF1494CDE}"/>
              </a:ext>
            </a:extLst>
          </p:cNvPr>
          <p:cNvSpPr/>
          <p:nvPr/>
        </p:nvSpPr>
        <p:spPr>
          <a:xfrm>
            <a:off x="961523" y="6016471"/>
            <a:ext cx="10327245" cy="407011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F448B30A-E013-CB7E-14A7-80A081977A4A}"/>
              </a:ext>
            </a:extLst>
          </p:cNvPr>
          <p:cNvSpPr/>
          <p:nvPr/>
        </p:nvSpPr>
        <p:spPr>
          <a:xfrm>
            <a:off x="961523" y="4565903"/>
            <a:ext cx="10327245" cy="407011"/>
          </a:xfrm>
          <a:prstGeom prst="rect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97990F-04E9-F804-25E5-F20ACDB76513}"/>
              </a:ext>
            </a:extLst>
          </p:cNvPr>
          <p:cNvSpPr txBox="1"/>
          <p:nvPr/>
        </p:nvSpPr>
        <p:spPr>
          <a:xfrm>
            <a:off x="961523" y="884718"/>
            <a:ext cx="10654744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Andamento Rai Pubblicità - vista Centrali Media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2024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22DEB784-C5E5-EBE1-415E-133DF1245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06946"/>
              </p:ext>
            </p:extLst>
          </p:nvPr>
        </p:nvGraphicFramePr>
        <p:xfrm>
          <a:off x="1173633" y="4399698"/>
          <a:ext cx="7946701" cy="2101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243">
                  <a:extLst>
                    <a:ext uri="{9D8B030D-6E8A-4147-A177-3AD203B41FA5}">
                      <a16:colId xmlns:a16="http://schemas.microsoft.com/office/drawing/2014/main" val="1001144993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3581971003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1166389964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2608823226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4164601019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3857512372"/>
                    </a:ext>
                  </a:extLst>
                </a:gridCol>
                <a:gridCol w="1135243">
                  <a:extLst>
                    <a:ext uri="{9D8B030D-6E8A-4147-A177-3AD203B41FA5}">
                      <a16:colId xmlns:a16="http://schemas.microsoft.com/office/drawing/2014/main" val="1814573246"/>
                    </a:ext>
                  </a:extLst>
                </a:gridCol>
              </a:tblGrid>
              <a:tr h="684944"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208.971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132.846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112.957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101.952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31.179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25.092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15.177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674047"/>
                  </a:ext>
                </a:extLst>
              </a:tr>
              <a:tr h="80168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06263"/>
                  </a:ext>
                </a:extLst>
              </a:tr>
              <a:tr h="61501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48531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949130B-AC94-E3F3-FF30-CE654A8F78EF}"/>
              </a:ext>
            </a:extLst>
          </p:cNvPr>
          <p:cNvSpPr txBox="1"/>
          <p:nvPr/>
        </p:nvSpPr>
        <p:spPr>
          <a:xfrm>
            <a:off x="883200" y="4972914"/>
            <a:ext cx="175415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variazione % </a:t>
            </a:r>
            <a:r>
              <a:rPr lang="it-IT" sz="13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endParaRPr lang="it-IT" sz="1333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BBD909E-2104-C47D-757C-7F67512C33FD}"/>
              </a:ext>
            </a:extLst>
          </p:cNvPr>
          <p:cNvSpPr txBox="1"/>
          <p:nvPr/>
        </p:nvSpPr>
        <p:spPr>
          <a:xfrm>
            <a:off x="886625" y="4237609"/>
            <a:ext cx="230424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Netti .000</a:t>
            </a:r>
            <a:endParaRPr lang="it-IT" sz="1333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8F53A3-A60A-69E6-3065-F61EE01B5349}"/>
              </a:ext>
            </a:extLst>
          </p:cNvPr>
          <p:cNvSpPr txBox="1"/>
          <p:nvPr/>
        </p:nvSpPr>
        <p:spPr>
          <a:xfrm>
            <a:off x="883200" y="5692994"/>
            <a:ext cx="175415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</a:t>
            </a:r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it-IT" sz="933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C7F9F1-FBEC-ECE9-4DFE-ED0DAE15B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1214660" y="2496483"/>
            <a:ext cx="1184389" cy="33927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8E9E5DD-B450-6812-9989-76DAFA79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3650846" y="2601263"/>
            <a:ext cx="1105543" cy="2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2574D6-A917-4160-CCD8-FFD23B1C9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5905347" y="2809081"/>
            <a:ext cx="970013" cy="5293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D021FD4-2795-A08E-30C1-C754D39A4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8243687" y="3117479"/>
            <a:ext cx="1303333" cy="254775"/>
          </a:xfrm>
          <a:prstGeom prst="rect">
            <a:avLst/>
          </a:prstGeom>
        </p:spPr>
      </p:pic>
      <p:pic>
        <p:nvPicPr>
          <p:cNvPr id="14" name="Picture 20" descr="PMX (Publicis Media): Media Trading &amp; Investment Apprenticeship, London |  Job or placement at Uptree">
            <a:extLst>
              <a:ext uri="{FF2B5EF4-FFF2-40B4-BE49-F238E27FC236}">
                <a16:creationId xmlns:a16="http://schemas.microsoft.com/office/drawing/2014/main" id="{043C8931-F819-BF94-579B-4AE2FA2C2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16158" r="28563" b="19900"/>
          <a:stretch/>
        </p:blipFill>
        <p:spPr bwMode="auto">
          <a:xfrm rot="18507875">
            <a:off x="4718735" y="2458057"/>
            <a:ext cx="738892" cy="7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7D56002-4F4D-6695-6F1C-3C4BE4EC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2365077" y="2549904"/>
            <a:ext cx="1408401" cy="2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5AD02E4-1F41-04CC-51D1-E2A6CD3F4FF1}"/>
              </a:ext>
            </a:extLst>
          </p:cNvPr>
          <p:cNvCxnSpPr/>
          <p:nvPr/>
        </p:nvCxnSpPr>
        <p:spPr>
          <a:xfrm>
            <a:off x="9744405" y="1794956"/>
            <a:ext cx="0" cy="465176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4CD57F0-2361-935E-F7DE-66A467D4B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5552"/>
              </p:ext>
            </p:extLst>
          </p:nvPr>
        </p:nvGraphicFramePr>
        <p:xfrm>
          <a:off x="10180942" y="4403959"/>
          <a:ext cx="1083077" cy="2097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077">
                  <a:extLst>
                    <a:ext uri="{9D8B030D-6E8A-4147-A177-3AD203B41FA5}">
                      <a16:colId xmlns:a16="http://schemas.microsoft.com/office/drawing/2014/main" val="2673644579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r" fontAlgn="ctr"/>
                      <a:r>
                        <a:rPr lang="it-IT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131.764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29560"/>
                  </a:ext>
                </a:extLst>
              </a:tr>
              <a:tr h="80993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101466"/>
                  </a:ext>
                </a:extLst>
              </a:tr>
              <a:tr h="615372"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184025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B1175C-13A2-08DD-5976-A0650604B66D}"/>
              </a:ext>
            </a:extLst>
          </p:cNvPr>
          <p:cNvSpPr txBox="1"/>
          <p:nvPr/>
        </p:nvSpPr>
        <p:spPr>
          <a:xfrm rot="18480000">
            <a:off x="9746005" y="2429055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Agenzie Indipendenti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A61AF2D-E128-FC16-5B73-472AF6C56F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5287" y="3363634"/>
            <a:ext cx="481811" cy="724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97EA96D-C45D-8E55-7049-E50D76ED63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31905" y="3378596"/>
            <a:ext cx="475932" cy="71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01BCFC0-0B48-3EB8-8090-1CF89A6DD5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4578" y="3378596"/>
            <a:ext cx="475932" cy="71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49343A62-3366-9E2A-C57A-46B1A64C5FC6}"/>
              </a:ext>
            </a:extLst>
          </p:cNvPr>
          <p:cNvCxnSpPr>
            <a:cxnSpLocks/>
          </p:cNvCxnSpPr>
          <p:nvPr/>
        </p:nvCxnSpPr>
        <p:spPr>
          <a:xfrm>
            <a:off x="967419" y="4563859"/>
            <a:ext cx="10321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1F6048CF-EDA5-B8B6-84A6-64A1ED9CF38B}"/>
              </a:ext>
            </a:extLst>
          </p:cNvPr>
          <p:cNvCxnSpPr>
            <a:cxnSpLocks/>
          </p:cNvCxnSpPr>
          <p:nvPr/>
        </p:nvCxnSpPr>
        <p:spPr>
          <a:xfrm>
            <a:off x="967419" y="5269864"/>
            <a:ext cx="10321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7475DCF2-0FDE-B416-27DB-494C8F37F3A7}"/>
              </a:ext>
            </a:extLst>
          </p:cNvPr>
          <p:cNvCxnSpPr>
            <a:cxnSpLocks/>
          </p:cNvCxnSpPr>
          <p:nvPr/>
        </p:nvCxnSpPr>
        <p:spPr>
          <a:xfrm>
            <a:off x="967419" y="6009031"/>
            <a:ext cx="10321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7A65B5F-3BE2-0DF3-8F74-BDEE8C0215F3}"/>
              </a:ext>
            </a:extLst>
          </p:cNvPr>
          <p:cNvSpPr txBox="1"/>
          <p:nvPr/>
        </p:nvSpPr>
        <p:spPr>
          <a:xfrm>
            <a:off x="7584165" y="6446717"/>
            <a:ext cx="4168680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dati interni – dati in .000 – estrazione al 25 novembre 2024</a:t>
            </a:r>
            <a:endParaRPr lang="it-IT" sz="933" dirty="0"/>
          </a:p>
        </p:txBody>
      </p:sp>
      <p:pic>
        <p:nvPicPr>
          <p:cNvPr id="3" name="Immagine 2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8D675D8D-DE63-79BA-0927-6FE8D28920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00">
            <a:off x="7096539" y="3076167"/>
            <a:ext cx="876800" cy="4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B3D816D-01B4-EAC3-8B20-E53DC8EC6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438393"/>
              </p:ext>
            </p:extLst>
          </p:nvPr>
        </p:nvGraphicFramePr>
        <p:xfrm>
          <a:off x="1055439" y="2675333"/>
          <a:ext cx="10697408" cy="278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97990F-04E9-F804-25E5-F20ACDB76513}"/>
              </a:ext>
            </a:extLst>
          </p:cNvPr>
          <p:cNvSpPr txBox="1"/>
          <p:nvPr/>
        </p:nvSpPr>
        <p:spPr>
          <a:xfrm>
            <a:off x="961523" y="884718"/>
            <a:ext cx="3840103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Iniziative Speciali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2024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BBD909E-2104-C47D-757C-7F67512C33FD}"/>
              </a:ext>
            </a:extLst>
          </p:cNvPr>
          <p:cNvSpPr txBox="1"/>
          <p:nvPr/>
        </p:nvSpPr>
        <p:spPr>
          <a:xfrm>
            <a:off x="821280" y="2004788"/>
            <a:ext cx="6070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Iniziative Speciali sul totale mezzi</a:t>
            </a:r>
            <a:endParaRPr 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1040" name="Tabella 1040">
            <a:extLst>
              <a:ext uri="{FF2B5EF4-FFF2-40B4-BE49-F238E27FC236}">
                <a16:creationId xmlns:a16="http://schemas.microsoft.com/office/drawing/2014/main" id="{78F5E73C-378E-2267-EA4D-CC354B10B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75718"/>
              </p:ext>
            </p:extLst>
          </p:nvPr>
        </p:nvGraphicFramePr>
        <p:xfrm>
          <a:off x="1151450" y="5745102"/>
          <a:ext cx="8160908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44">
                  <a:extLst>
                    <a:ext uri="{9D8B030D-6E8A-4147-A177-3AD203B41FA5}">
                      <a16:colId xmlns:a16="http://schemas.microsoft.com/office/drawing/2014/main" val="1045364877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3465262952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3223175576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1367408733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1638793998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3089936406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87650140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749184"/>
                  </a:ext>
                </a:extLst>
              </a:tr>
            </a:tbl>
          </a:graphicData>
        </a:graphic>
      </p:graphicFrame>
      <p:sp>
        <p:nvSpPr>
          <p:cNvPr id="1041" name="CasellaDiTesto 1040">
            <a:extLst>
              <a:ext uri="{FF2B5EF4-FFF2-40B4-BE49-F238E27FC236}">
                <a16:creationId xmlns:a16="http://schemas.microsoft.com/office/drawing/2014/main" id="{0606B9FE-2E24-9990-33D2-774E22F988FD}"/>
              </a:ext>
            </a:extLst>
          </p:cNvPr>
          <p:cNvSpPr txBox="1"/>
          <p:nvPr/>
        </p:nvSpPr>
        <p:spPr>
          <a:xfrm>
            <a:off x="882049" y="5485775"/>
            <a:ext cx="163698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prezzo medio netto</a:t>
            </a:r>
          </a:p>
        </p:txBody>
      </p:sp>
      <p:graphicFrame>
        <p:nvGraphicFramePr>
          <p:cNvPr id="22" name="Tabella 1040">
            <a:extLst>
              <a:ext uri="{FF2B5EF4-FFF2-40B4-BE49-F238E27FC236}">
                <a16:creationId xmlns:a16="http://schemas.microsoft.com/office/drawing/2014/main" id="{C6D3AAD4-2B9F-E8CE-6539-9F9836A29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36577"/>
              </p:ext>
            </p:extLst>
          </p:nvPr>
        </p:nvGraphicFramePr>
        <p:xfrm>
          <a:off x="10133006" y="5745102"/>
          <a:ext cx="1256425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425">
                  <a:extLst>
                    <a:ext uri="{9D8B030D-6E8A-4147-A177-3AD203B41FA5}">
                      <a16:colId xmlns:a16="http://schemas.microsoft.com/office/drawing/2014/main" val="87650140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857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749184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1DEA74F-A285-776B-4A6D-F6FC5E95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1360387" y="3004433"/>
            <a:ext cx="1184389" cy="33927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4769600-D6A6-A4DE-B930-77510F28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3713634" y="3116039"/>
            <a:ext cx="1105543" cy="2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7E8EE8-8A32-727E-951F-5DB5D80A5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6063100" y="2934247"/>
            <a:ext cx="970013" cy="5293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97EFBA9-2ED8-2B38-3F1C-3D43D0564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8193819" y="3026401"/>
            <a:ext cx="1303333" cy="254775"/>
          </a:xfrm>
          <a:prstGeom prst="rect">
            <a:avLst/>
          </a:prstGeom>
        </p:spPr>
      </p:pic>
      <p:pic>
        <p:nvPicPr>
          <p:cNvPr id="16" name="Picture 20" descr="PMX (Publicis Media): Media Trading &amp; Investment Apprenticeship, London |  Job or placement at Uptree">
            <a:extLst>
              <a:ext uri="{FF2B5EF4-FFF2-40B4-BE49-F238E27FC236}">
                <a16:creationId xmlns:a16="http://schemas.microsoft.com/office/drawing/2014/main" id="{F4994DFD-77BF-3204-63F2-441708B99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16158" r="28563" b="19900"/>
          <a:stretch/>
        </p:blipFill>
        <p:spPr bwMode="auto">
          <a:xfrm rot="18507875">
            <a:off x="4946661" y="2864279"/>
            <a:ext cx="738892" cy="7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115FDC9-59F4-00ED-AF7D-C6DFE3E4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2567933" y="2988263"/>
            <a:ext cx="1408401" cy="2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C24C8EB8-9175-0E7B-DB95-92D7ADC76720}"/>
              </a:ext>
            </a:extLst>
          </p:cNvPr>
          <p:cNvCxnSpPr>
            <a:cxnSpLocks/>
          </p:cNvCxnSpPr>
          <p:nvPr/>
        </p:nvCxnSpPr>
        <p:spPr>
          <a:xfrm>
            <a:off x="967419" y="5807507"/>
            <a:ext cx="10321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5F8D87D-D32D-6D97-27D9-D804CE71C624}"/>
              </a:ext>
            </a:extLst>
          </p:cNvPr>
          <p:cNvSpPr txBox="1"/>
          <p:nvPr/>
        </p:nvSpPr>
        <p:spPr>
          <a:xfrm rot="18480000">
            <a:off x="9980552" y="2739140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Agenzie indipendenti</a:t>
            </a:r>
          </a:p>
        </p:txBody>
      </p:sp>
      <p:pic>
        <p:nvPicPr>
          <p:cNvPr id="3" name="Immagine 2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3813179F-3BA7-1113-2F41-978CA4512E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00">
            <a:off x="7195364" y="3015591"/>
            <a:ext cx="876800" cy="4731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771A23-CE57-29AD-D48B-043756652A87}"/>
              </a:ext>
            </a:extLst>
          </p:cNvPr>
          <p:cNvSpPr txBox="1"/>
          <p:nvPr/>
        </p:nvSpPr>
        <p:spPr>
          <a:xfrm>
            <a:off x="7584165" y="6446717"/>
            <a:ext cx="4168680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dati interni – dati in .000 – estrazione al 25 novembre 2024</a:t>
            </a:r>
            <a:endParaRPr lang="it-IT" sz="933" dirty="0"/>
          </a:p>
        </p:txBody>
      </p:sp>
    </p:spTree>
    <p:extLst>
      <p:ext uri="{BB962C8B-B14F-4D97-AF65-F5344CB8AC3E}">
        <p14:creationId xmlns:p14="http://schemas.microsoft.com/office/powerpoint/2010/main" val="25083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6216E1-A5B2-1ACF-8774-C7211E9CB8AF}"/>
              </a:ext>
            </a:extLst>
          </p:cNvPr>
          <p:cNvSpPr txBox="1"/>
          <p:nvPr/>
        </p:nvSpPr>
        <p:spPr>
          <a:xfrm>
            <a:off x="961523" y="884717"/>
            <a:ext cx="10654744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Tv Nielsen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– Ottobre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A99930B-C4BC-6732-CDC6-C4707462F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7731"/>
              </p:ext>
            </p:extLst>
          </p:nvPr>
        </p:nvGraphicFramePr>
        <p:xfrm>
          <a:off x="970771" y="2653127"/>
          <a:ext cx="10391562" cy="2586580"/>
        </p:xfrm>
        <a:graphic>
          <a:graphicData uri="http://schemas.openxmlformats.org/drawingml/2006/table">
            <a:tbl>
              <a:tblPr/>
              <a:tblGrid>
                <a:gridCol w="1336664">
                  <a:extLst>
                    <a:ext uri="{9D8B030D-6E8A-4147-A177-3AD203B41FA5}">
                      <a16:colId xmlns:a16="http://schemas.microsoft.com/office/drawing/2014/main" val="3115922000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1980398887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3841393919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2180838032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3869459667"/>
                    </a:ext>
                  </a:extLst>
                </a:gridCol>
                <a:gridCol w="1077383">
                  <a:extLst>
                    <a:ext uri="{9D8B030D-6E8A-4147-A177-3AD203B41FA5}">
                      <a16:colId xmlns:a16="http://schemas.microsoft.com/office/drawing/2014/main" val="436612757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2504537992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785723996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3718755927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30197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17839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9465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482482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9852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E510D60-2A40-011A-6C0B-AC71E8195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2611816" y="2098537"/>
            <a:ext cx="889848" cy="254904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B0D336A-C08E-7250-ECD7-C6B0EFDA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4953421" y="2135934"/>
            <a:ext cx="830611" cy="18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CE6D32-F21C-A54D-DE72-0C0FBF272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7197582" y="2051984"/>
            <a:ext cx="728785" cy="3976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16BCA2-E515-47D8-54CC-13348015B0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07875">
            <a:off x="9557539" y="2125891"/>
            <a:ext cx="979213" cy="191416"/>
          </a:xfrm>
          <a:prstGeom prst="rect">
            <a:avLst/>
          </a:prstGeom>
        </p:spPr>
      </p:pic>
      <p:pic>
        <p:nvPicPr>
          <p:cNvPr id="9" name="Picture 20" descr="PMX (Publicis Media): Media Trading &amp; Investment Apprenticeship, London |  Job or placement at Uptree">
            <a:extLst>
              <a:ext uri="{FF2B5EF4-FFF2-40B4-BE49-F238E27FC236}">
                <a16:creationId xmlns:a16="http://schemas.microsoft.com/office/drawing/2014/main" id="{421C7B76-BECF-DE00-016D-7B1BA2D78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16158" r="28563" b="19900"/>
          <a:stretch/>
        </p:blipFill>
        <p:spPr bwMode="auto">
          <a:xfrm rot="18507875">
            <a:off x="5964642" y="2123462"/>
            <a:ext cx="555140" cy="5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81A0EC8-5CEB-574B-8783-77B20692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875">
            <a:off x="3712450" y="2087295"/>
            <a:ext cx="1058153" cy="1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29B1B6-334E-5952-9D43-114C7875D312}"/>
              </a:ext>
            </a:extLst>
          </p:cNvPr>
          <p:cNvSpPr txBox="1"/>
          <p:nvPr/>
        </p:nvSpPr>
        <p:spPr>
          <a:xfrm rot="18480000">
            <a:off x="10433877" y="1883785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Agenzie Indipendenti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FD8A7E9-7BD2-4B2F-3C0D-49F75E0787EB}"/>
              </a:ext>
            </a:extLst>
          </p:cNvPr>
          <p:cNvGrpSpPr/>
          <p:nvPr/>
        </p:nvGrpSpPr>
        <p:grpSpPr>
          <a:xfrm>
            <a:off x="1295467" y="2777067"/>
            <a:ext cx="942316" cy="2492941"/>
            <a:chOff x="226499" y="2270243"/>
            <a:chExt cx="706737" cy="1869706"/>
          </a:xfrm>
        </p:grpSpPr>
        <p:pic>
          <p:nvPicPr>
            <p:cNvPr id="14" name="Picture 4" descr="Risultati immagini per rai radio logo png">
              <a:extLst>
                <a:ext uri="{FF2B5EF4-FFF2-40B4-BE49-F238E27FC236}">
                  <a16:creationId xmlns:a16="http://schemas.microsoft.com/office/drawing/2014/main" id="{83DB83CF-076B-50F3-350A-5C304CCC8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92"/>
            <a:stretch/>
          </p:blipFill>
          <p:spPr bwMode="auto">
            <a:xfrm>
              <a:off x="461483" y="2270243"/>
              <a:ext cx="227855" cy="226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Logo">
              <a:extLst>
                <a:ext uri="{FF2B5EF4-FFF2-40B4-BE49-F238E27FC236}">
                  <a16:creationId xmlns:a16="http://schemas.microsoft.com/office/drawing/2014/main" id="{847F0E83-8912-531C-282F-90EA18DDDA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3"/>
            <a:stretch/>
          </p:blipFill>
          <p:spPr bwMode="auto">
            <a:xfrm>
              <a:off x="415112" y="2687893"/>
              <a:ext cx="320596" cy="2044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isultato immagine per SKY LOGO PNG">
              <a:extLst>
                <a:ext uri="{FF2B5EF4-FFF2-40B4-BE49-F238E27FC236}">
                  <a16:creationId xmlns:a16="http://schemas.microsoft.com/office/drawing/2014/main" id="{FCFA9D83-1210-5E25-6720-325B2B89F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5" y="3038665"/>
              <a:ext cx="333790" cy="2171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Logo dell'emittente">
              <a:extLst>
                <a:ext uri="{FF2B5EF4-FFF2-40B4-BE49-F238E27FC236}">
                  <a16:creationId xmlns:a16="http://schemas.microsoft.com/office/drawing/2014/main" id="{0CAD3C39-1AED-02E8-0B86-8AA36B16E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5" y="3433299"/>
              <a:ext cx="263615" cy="2002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magine 17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30B3BF7A-E5FE-A585-0467-D6790384F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99" y="3701763"/>
              <a:ext cx="706737" cy="438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746814-3C4E-64EC-AA36-6B86DD8CF799}"/>
              </a:ext>
            </a:extLst>
          </p:cNvPr>
          <p:cNvSpPr txBox="1"/>
          <p:nvPr/>
        </p:nvSpPr>
        <p:spPr>
          <a:xfrm>
            <a:off x="3551717" y="6446717"/>
            <a:ext cx="8201128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Nielsen – consolidato gennaio – settembre 2024 – ottobre 2024 sconto stime RP | variazione su omologo periodo</a:t>
            </a:r>
            <a:endParaRPr lang="it-IT" sz="933" dirty="0"/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084429DB-4EDD-0803-298F-5B7064EB6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14157"/>
              </p:ext>
            </p:extLst>
          </p:nvPr>
        </p:nvGraphicFramePr>
        <p:xfrm>
          <a:off x="1015297" y="5490982"/>
          <a:ext cx="10453824" cy="517316"/>
        </p:xfrm>
        <a:graphic>
          <a:graphicData uri="http://schemas.openxmlformats.org/drawingml/2006/table">
            <a:tbl>
              <a:tblPr/>
              <a:tblGrid>
                <a:gridCol w="1336664">
                  <a:extLst>
                    <a:ext uri="{9D8B030D-6E8A-4147-A177-3AD203B41FA5}">
                      <a16:colId xmlns:a16="http://schemas.microsoft.com/office/drawing/2014/main" val="2825060624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3312604071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2332768872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250411307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4186130321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1278709354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894965466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1653710402"/>
                    </a:ext>
                  </a:extLst>
                </a:gridCol>
                <a:gridCol w="1139645">
                  <a:extLst>
                    <a:ext uri="{9D8B030D-6E8A-4147-A177-3AD203B41FA5}">
                      <a16:colId xmlns:a16="http://schemas.microsoft.com/office/drawing/2014/main" val="384919776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p.p. quota Rai '24 vs '23</a:t>
                      </a:r>
                    </a:p>
                  </a:txBody>
                  <a:tcPr marL="2395" marR="2395" marT="2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0,6p%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0,6p%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2,1p%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0,6p%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4,3p%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0,9p%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1,3p%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-0,5p%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576443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Carattere, Elementi grafici, logo, simbolo&#10;&#10;Descrizione generata automaticamente">
            <a:extLst>
              <a:ext uri="{FF2B5EF4-FFF2-40B4-BE49-F238E27FC236}">
                <a16:creationId xmlns:a16="http://schemas.microsoft.com/office/drawing/2014/main" id="{A4536EDC-6ECB-9568-474A-0DF54518EBA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00">
            <a:off x="8432162" y="2110499"/>
            <a:ext cx="717276" cy="3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6216E1-A5B2-1ACF-8774-C7211E9CB8AF}"/>
              </a:ext>
            </a:extLst>
          </p:cNvPr>
          <p:cNvSpPr txBox="1"/>
          <p:nvPr/>
        </p:nvSpPr>
        <p:spPr>
          <a:xfrm>
            <a:off x="961523" y="884718"/>
            <a:ext cx="3550301" cy="8206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Tv Nielsen</a:t>
            </a:r>
          </a:p>
          <a:p>
            <a:r>
              <a:rPr lang="it-IT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– ottobre 2024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A99930B-C4BC-6732-CDC6-C4707462F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99838"/>
              </p:ext>
            </p:extLst>
          </p:nvPr>
        </p:nvGraphicFramePr>
        <p:xfrm>
          <a:off x="2255574" y="2804931"/>
          <a:ext cx="7267248" cy="2586580"/>
        </p:xfrm>
        <a:graphic>
          <a:graphicData uri="http://schemas.openxmlformats.org/drawingml/2006/table">
            <a:tbl>
              <a:tblPr/>
              <a:tblGrid>
                <a:gridCol w="1380813">
                  <a:extLst>
                    <a:ext uri="{9D8B030D-6E8A-4147-A177-3AD203B41FA5}">
                      <a16:colId xmlns:a16="http://schemas.microsoft.com/office/drawing/2014/main" val="3115922000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1980398887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3841393919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2180838032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3869459667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436612757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4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B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4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2C2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700" b="1" i="0" u="none" strike="noStrike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730197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17839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9465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482482"/>
                  </a:ext>
                </a:extLst>
              </a:tr>
              <a:tr h="517316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95" marR="2395" marT="239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9852"/>
                  </a:ext>
                </a:extLst>
              </a:tr>
            </a:tbl>
          </a:graphicData>
        </a:graphic>
      </p:graphicFrame>
      <p:pic>
        <p:nvPicPr>
          <p:cNvPr id="6" name="Picture 10">
            <a:extLst>
              <a:ext uri="{FF2B5EF4-FFF2-40B4-BE49-F238E27FC236}">
                <a16:creationId xmlns:a16="http://schemas.microsoft.com/office/drawing/2014/main" id="{39A6643E-D4E2-EB8D-CF6B-72A75E1F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22">
            <a:off x="7580027" y="2192743"/>
            <a:ext cx="628965" cy="3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C357A86D-E147-5354-351C-91A900A3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22">
            <a:off x="8734060" y="2012155"/>
            <a:ext cx="840432" cy="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C73840A-37F0-7F41-CC72-7D69FEEFB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22">
            <a:off x="6357230" y="1930938"/>
            <a:ext cx="1374349" cy="1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BAA389C5-84F2-32C3-4CBA-31CE28E0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22">
            <a:off x="4969287" y="1985002"/>
            <a:ext cx="1534527" cy="3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5EA5C91C-6163-31FB-70E8-220D3E12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00">
            <a:off x="3788726" y="1820195"/>
            <a:ext cx="1755391" cy="535395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F49EC3D-A665-302B-B981-45F7BE25E172}"/>
              </a:ext>
            </a:extLst>
          </p:cNvPr>
          <p:cNvGrpSpPr/>
          <p:nvPr/>
        </p:nvGrpSpPr>
        <p:grpSpPr>
          <a:xfrm>
            <a:off x="2669181" y="2953188"/>
            <a:ext cx="942316" cy="2492941"/>
            <a:chOff x="226499" y="2270243"/>
            <a:chExt cx="706737" cy="1869706"/>
          </a:xfrm>
        </p:grpSpPr>
        <p:pic>
          <p:nvPicPr>
            <p:cNvPr id="12" name="Picture 4" descr="Risultati immagini per rai radio logo png">
              <a:extLst>
                <a:ext uri="{FF2B5EF4-FFF2-40B4-BE49-F238E27FC236}">
                  <a16:creationId xmlns:a16="http://schemas.microsoft.com/office/drawing/2014/main" id="{4EEFA22C-9B33-FB93-17CC-F03EF2FFB2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92"/>
            <a:stretch/>
          </p:blipFill>
          <p:spPr bwMode="auto">
            <a:xfrm>
              <a:off x="461483" y="2270243"/>
              <a:ext cx="227855" cy="226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Logo">
              <a:extLst>
                <a:ext uri="{FF2B5EF4-FFF2-40B4-BE49-F238E27FC236}">
                  <a16:creationId xmlns:a16="http://schemas.microsoft.com/office/drawing/2014/main" id="{B591BC1B-1147-CC9F-1277-83BDA0414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3"/>
            <a:stretch/>
          </p:blipFill>
          <p:spPr bwMode="auto">
            <a:xfrm>
              <a:off x="415112" y="2687893"/>
              <a:ext cx="320596" cy="2044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Risultato immagine per SKY LOGO PNG">
              <a:extLst>
                <a:ext uri="{FF2B5EF4-FFF2-40B4-BE49-F238E27FC236}">
                  <a16:creationId xmlns:a16="http://schemas.microsoft.com/office/drawing/2014/main" id="{9B0FC1CE-C5FF-CA8C-06D5-F372CBC96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5" y="3038665"/>
              <a:ext cx="333790" cy="2171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Logo dell'emittente">
              <a:extLst>
                <a:ext uri="{FF2B5EF4-FFF2-40B4-BE49-F238E27FC236}">
                  <a16:creationId xmlns:a16="http://schemas.microsoft.com/office/drawing/2014/main" id="{0084C400-77CF-F936-D4FB-857EDC8CD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5" y="3433299"/>
              <a:ext cx="263615" cy="2002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 descr="Immagine che contiene nero, oscurità&#10;&#10;Descrizione generata automaticamente">
              <a:extLst>
                <a:ext uri="{FF2B5EF4-FFF2-40B4-BE49-F238E27FC236}">
                  <a16:creationId xmlns:a16="http://schemas.microsoft.com/office/drawing/2014/main" id="{8F995D55-1F16-F298-FFE3-E301ED23A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99" y="3701763"/>
              <a:ext cx="706737" cy="4381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714BC-6983-42C7-0777-33308F4F22B9}"/>
              </a:ext>
            </a:extLst>
          </p:cNvPr>
          <p:cNvSpPr txBox="1"/>
          <p:nvPr/>
        </p:nvSpPr>
        <p:spPr>
          <a:xfrm>
            <a:off x="3551717" y="6446717"/>
            <a:ext cx="8201128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Nielsen – consolidato gennaio – settembre 2024 – ottobre 2024 sconto stime RP | variazione su omologo periodo</a:t>
            </a:r>
            <a:endParaRPr lang="it-IT" sz="933" dirty="0"/>
          </a:p>
        </p:txBody>
      </p:sp>
    </p:spTree>
    <p:extLst>
      <p:ext uri="{BB962C8B-B14F-4D97-AF65-F5344CB8AC3E}">
        <p14:creationId xmlns:p14="http://schemas.microsoft.com/office/powerpoint/2010/main" val="245888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D9D5-4C84-F0FD-CE64-70C346DC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74D94BB1-338C-C383-BDC5-DF2754137B2E}"/>
              </a:ext>
            </a:extLst>
          </p:cNvPr>
          <p:cNvSpPr/>
          <p:nvPr/>
        </p:nvSpPr>
        <p:spPr>
          <a:xfrm>
            <a:off x="1767506" y="4802024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15000">
                <a:srgbClr val="92D050">
                  <a:alpha val="0"/>
                </a:srgbClr>
              </a:gs>
              <a:gs pos="40000">
                <a:srgbClr val="92D050">
                  <a:alpha val="0"/>
                </a:srgbClr>
              </a:gs>
              <a:gs pos="100000">
                <a:srgbClr val="92D050"/>
              </a:gs>
            </a:gsLst>
            <a:lin ang="0" scaled="1"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7" name="Freeform: Shape 18">
            <a:extLst>
              <a:ext uri="{FF2B5EF4-FFF2-40B4-BE49-F238E27FC236}">
                <a16:creationId xmlns:a16="http://schemas.microsoft.com/office/drawing/2014/main" id="{F7F7DB1C-E709-5ADD-ECCB-89720150D7E0}"/>
              </a:ext>
            </a:extLst>
          </p:cNvPr>
          <p:cNvSpPr/>
          <p:nvPr/>
        </p:nvSpPr>
        <p:spPr>
          <a:xfrm>
            <a:off x="1767978" y="3914483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 flip="none" rotWithShape="1">
            <a:gsLst>
              <a:gs pos="0">
                <a:srgbClr val="7F7F7F"/>
              </a:gs>
              <a:gs pos="15000">
                <a:srgbClr val="7F7F7F">
                  <a:alpha val="0"/>
                </a:srgbClr>
              </a:gs>
              <a:gs pos="40000">
                <a:srgbClr val="7F7F7F">
                  <a:alpha val="0"/>
                </a:srgbClr>
              </a:gs>
              <a:gs pos="100000">
                <a:srgbClr val="7F7F7F"/>
              </a:gs>
            </a:gsLst>
            <a:lin ang="0" scaled="1"/>
            <a:tileRect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8" name="Freeform: Shape 18">
            <a:extLst>
              <a:ext uri="{FF2B5EF4-FFF2-40B4-BE49-F238E27FC236}">
                <a16:creationId xmlns:a16="http://schemas.microsoft.com/office/drawing/2014/main" id="{C7D10F38-C84B-59FD-6BF4-9D8AA3A46BDB}"/>
              </a:ext>
            </a:extLst>
          </p:cNvPr>
          <p:cNvSpPr/>
          <p:nvPr/>
        </p:nvSpPr>
        <p:spPr>
          <a:xfrm>
            <a:off x="1767978" y="3469101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15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1"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9" name="Freeform: Shape 19">
            <a:extLst>
              <a:ext uri="{FF2B5EF4-FFF2-40B4-BE49-F238E27FC236}">
                <a16:creationId xmlns:a16="http://schemas.microsoft.com/office/drawing/2014/main" id="{51AA9A7E-8EFF-7EE9-28C3-AC7F554ABE80}"/>
              </a:ext>
            </a:extLst>
          </p:cNvPr>
          <p:cNvSpPr/>
          <p:nvPr/>
        </p:nvSpPr>
        <p:spPr>
          <a:xfrm>
            <a:off x="1767978" y="2570883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 flip="none" rotWithShape="1">
            <a:gsLst>
              <a:gs pos="0">
                <a:srgbClr val="0000D0"/>
              </a:gs>
              <a:gs pos="15000">
                <a:srgbClr val="0000D0">
                  <a:alpha val="0"/>
                </a:srgbClr>
              </a:gs>
              <a:gs pos="40000">
                <a:srgbClr val="0000D0">
                  <a:alpha val="0"/>
                </a:srgbClr>
              </a:gs>
              <a:gs pos="100000">
                <a:srgbClr val="0000D0"/>
              </a:gs>
            </a:gsLst>
            <a:lin ang="0" scaled="1"/>
            <a:tileRect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0" name="Freeform: Shape 21">
            <a:extLst>
              <a:ext uri="{FF2B5EF4-FFF2-40B4-BE49-F238E27FC236}">
                <a16:creationId xmlns:a16="http://schemas.microsoft.com/office/drawing/2014/main" id="{9440ADA9-5F1C-4ABF-9DB4-918C02DF9ADB}"/>
              </a:ext>
            </a:extLst>
          </p:cNvPr>
          <p:cNvSpPr/>
          <p:nvPr/>
        </p:nvSpPr>
        <p:spPr>
          <a:xfrm>
            <a:off x="1767978" y="3020633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 flip="none" rotWithShape="1">
            <a:gsLst>
              <a:gs pos="0">
                <a:srgbClr val="E46C0A"/>
              </a:gs>
              <a:gs pos="15000">
                <a:srgbClr val="E46C0A">
                  <a:alpha val="0"/>
                </a:srgbClr>
              </a:gs>
              <a:gs pos="40000">
                <a:srgbClr val="E46C0A">
                  <a:alpha val="0"/>
                </a:srgbClr>
              </a:gs>
              <a:gs pos="100000">
                <a:srgbClr val="E46C0A"/>
              </a:gs>
            </a:gsLst>
            <a:lin ang="0" scaled="1"/>
            <a:tileRect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1" name="Freeform: Shape 18">
            <a:extLst>
              <a:ext uri="{FF2B5EF4-FFF2-40B4-BE49-F238E27FC236}">
                <a16:creationId xmlns:a16="http://schemas.microsoft.com/office/drawing/2014/main" id="{B2BCDB33-9514-6271-2F06-D9D34E284706}"/>
              </a:ext>
            </a:extLst>
          </p:cNvPr>
          <p:cNvSpPr/>
          <p:nvPr/>
        </p:nvSpPr>
        <p:spPr>
          <a:xfrm>
            <a:off x="1767978" y="4359867"/>
            <a:ext cx="8367975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gradFill>
            <a:gsLst>
              <a:gs pos="0">
                <a:srgbClr val="92D050"/>
              </a:gs>
              <a:gs pos="15000">
                <a:srgbClr val="92D050">
                  <a:alpha val="0"/>
                </a:srgbClr>
              </a:gs>
              <a:gs pos="40000">
                <a:srgbClr val="92D050">
                  <a:alpha val="0"/>
                </a:srgbClr>
              </a:gs>
              <a:gs pos="100000">
                <a:srgbClr val="92D050"/>
              </a:gs>
            </a:gsLst>
            <a:lin ang="0" scaled="1"/>
          </a:gra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" name="Cerchio vuoto 26">
            <a:extLst>
              <a:ext uri="{FF2B5EF4-FFF2-40B4-BE49-F238E27FC236}">
                <a16:creationId xmlns:a16="http://schemas.microsoft.com/office/drawing/2014/main" id="{C0FA2099-443B-D425-6D83-0CA8B6518CFF}"/>
              </a:ext>
            </a:extLst>
          </p:cNvPr>
          <p:cNvSpPr/>
          <p:nvPr/>
        </p:nvSpPr>
        <p:spPr>
          <a:xfrm>
            <a:off x="6062240" y="1932893"/>
            <a:ext cx="3504000" cy="3504000"/>
          </a:xfrm>
          <a:prstGeom prst="donut">
            <a:avLst>
              <a:gd name="adj" fmla="val 124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graphicFrame>
        <p:nvGraphicFramePr>
          <p:cNvPr id="105" name="Tabella 104">
            <a:extLst>
              <a:ext uri="{FF2B5EF4-FFF2-40B4-BE49-F238E27FC236}">
                <a16:creationId xmlns:a16="http://schemas.microsoft.com/office/drawing/2014/main" id="{4EDE6E05-E6C1-921B-AA6A-350F7987C2C2}"/>
              </a:ext>
            </a:extLst>
          </p:cNvPr>
          <p:cNvGraphicFramePr>
            <a:graphicFrameLocks noGrp="1"/>
          </p:cNvGraphicFramePr>
          <p:nvPr/>
        </p:nvGraphicFramePr>
        <p:xfrm>
          <a:off x="4455782" y="5942169"/>
          <a:ext cx="7160485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120">
                <a:tc gridSpan="2">
                  <a:txBody>
                    <a:bodyPr/>
                    <a:lstStyle/>
                    <a:p>
                      <a:pPr algn="r" eaLnBrk="1" hangingPunct="1"/>
                      <a:r>
                        <a:rPr lang="it-IT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Anno 2023 e </a:t>
                      </a:r>
                      <a:r>
                        <a:rPr lang="it-IT" sz="1100" b="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</a:t>
                      </a:r>
                      <a:r>
                        <a:rPr lang="it-IT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-set 2024 consolidati Nielsen; ottobre anticipazioni Nielsen</a:t>
                      </a:r>
                    </a:p>
                    <a:p>
                      <a:pPr algn="r" eaLnBrk="1" hangingPunct="1"/>
                      <a:r>
                        <a:rPr lang="it-IT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Tabellare e Iniziative speciali – Commerciale Nazionale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elaborato il 15 novembre</a:t>
                      </a:r>
                      <a:r>
                        <a:rPr lang="it-IT" sz="1100" b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2024</a:t>
                      </a:r>
                      <a:endParaRPr lang="it-IT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Freeform: Shape 57">
            <a:extLst>
              <a:ext uri="{FF2B5EF4-FFF2-40B4-BE49-F238E27FC236}">
                <a16:creationId xmlns:a16="http://schemas.microsoft.com/office/drawing/2014/main" id="{B6E0BADD-4A7F-9585-43A1-A2B6F97EB85E}"/>
              </a:ext>
            </a:extLst>
          </p:cNvPr>
          <p:cNvSpPr/>
          <p:nvPr/>
        </p:nvSpPr>
        <p:spPr>
          <a:xfrm>
            <a:off x="10753816" y="3272959"/>
            <a:ext cx="816000" cy="8170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8" name="Freeform: Shape 41">
            <a:extLst>
              <a:ext uri="{FF2B5EF4-FFF2-40B4-BE49-F238E27FC236}">
                <a16:creationId xmlns:a16="http://schemas.microsoft.com/office/drawing/2014/main" id="{384F673E-DF9F-5454-501A-502736E365F3}"/>
              </a:ext>
            </a:extLst>
          </p:cNvPr>
          <p:cNvSpPr/>
          <p:nvPr/>
        </p:nvSpPr>
        <p:spPr>
          <a:xfrm>
            <a:off x="10753815" y="1521760"/>
            <a:ext cx="816000" cy="809283"/>
          </a:xfrm>
          <a:prstGeom prst="rect">
            <a:avLst/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9" name="Freeform: Shape 53">
            <a:extLst>
              <a:ext uri="{FF2B5EF4-FFF2-40B4-BE49-F238E27FC236}">
                <a16:creationId xmlns:a16="http://schemas.microsoft.com/office/drawing/2014/main" id="{7CAB7AEB-5DA3-0F49-7110-84EB3D229B76}"/>
              </a:ext>
            </a:extLst>
          </p:cNvPr>
          <p:cNvSpPr/>
          <p:nvPr/>
        </p:nvSpPr>
        <p:spPr>
          <a:xfrm>
            <a:off x="10753815" y="2399459"/>
            <a:ext cx="816000" cy="807541"/>
          </a:xfrm>
          <a:prstGeom prst="rect">
            <a:avLst/>
          </a:prstGeom>
          <a:solidFill>
            <a:srgbClr val="E46C0A"/>
          </a:soli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" name="Freeform: Shape 61">
            <a:extLst>
              <a:ext uri="{FF2B5EF4-FFF2-40B4-BE49-F238E27FC236}">
                <a16:creationId xmlns:a16="http://schemas.microsoft.com/office/drawing/2014/main" id="{5AB0BE3B-CC47-CFC1-7C20-7BD35A08AD33}"/>
              </a:ext>
            </a:extLst>
          </p:cNvPr>
          <p:cNvSpPr/>
          <p:nvPr/>
        </p:nvSpPr>
        <p:spPr>
          <a:xfrm>
            <a:off x="10753815" y="4157668"/>
            <a:ext cx="816000" cy="8149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1" name="Freeform: Shape 61">
            <a:extLst>
              <a:ext uri="{FF2B5EF4-FFF2-40B4-BE49-F238E27FC236}">
                <a16:creationId xmlns:a16="http://schemas.microsoft.com/office/drawing/2014/main" id="{BE1B0852-C669-E3CB-E808-F106CFC367C3}"/>
              </a:ext>
            </a:extLst>
          </p:cNvPr>
          <p:cNvSpPr/>
          <p:nvPr/>
        </p:nvSpPr>
        <p:spPr>
          <a:xfrm>
            <a:off x="10753815" y="5027678"/>
            <a:ext cx="816000" cy="8170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2" name="Figura a mano libera: forma 16">
            <a:extLst>
              <a:ext uri="{FF2B5EF4-FFF2-40B4-BE49-F238E27FC236}">
                <a16:creationId xmlns:a16="http://schemas.microsoft.com/office/drawing/2014/main" id="{2FED1C59-6DBC-E18F-9D91-594F00B8CA1A}"/>
              </a:ext>
            </a:extLst>
          </p:cNvPr>
          <p:cNvSpPr/>
          <p:nvPr/>
        </p:nvSpPr>
        <p:spPr>
          <a:xfrm>
            <a:off x="10135953" y="1520529"/>
            <a:ext cx="619337" cy="1434353"/>
          </a:xfrm>
          <a:custGeom>
            <a:avLst/>
            <a:gdLst>
              <a:gd name="connsiteX0" fmla="*/ 0 w 975523"/>
              <a:gd name="connsiteY0" fmla="*/ 792154 h 1075765"/>
              <a:gd name="connsiteX1" fmla="*/ 975523 w 975523"/>
              <a:gd name="connsiteY1" fmla="*/ 0 h 1075765"/>
              <a:gd name="connsiteX2" fmla="*/ 975523 w 975523"/>
              <a:gd name="connsiteY2" fmla="*/ 611230 h 1075765"/>
              <a:gd name="connsiteX3" fmla="*/ 4890 w 975523"/>
              <a:gd name="connsiteY3" fmla="*/ 1075765 h 1075765"/>
              <a:gd name="connsiteX4" fmla="*/ 0 w 975523"/>
              <a:gd name="connsiteY4" fmla="*/ 792154 h 10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523" h="1075765">
                <a:moveTo>
                  <a:pt x="0" y="792154"/>
                </a:moveTo>
                <a:lnTo>
                  <a:pt x="975523" y="0"/>
                </a:lnTo>
                <a:lnTo>
                  <a:pt x="975523" y="611230"/>
                </a:lnTo>
                <a:lnTo>
                  <a:pt x="4890" y="1075765"/>
                </a:lnTo>
                <a:lnTo>
                  <a:pt x="0" y="792154"/>
                </a:lnTo>
                <a:close/>
              </a:path>
            </a:pathLst>
          </a:custGeom>
          <a:solidFill>
            <a:srgbClr val="2A5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3" name="Figura a mano libera: forma 17">
            <a:extLst>
              <a:ext uri="{FF2B5EF4-FFF2-40B4-BE49-F238E27FC236}">
                <a16:creationId xmlns:a16="http://schemas.microsoft.com/office/drawing/2014/main" id="{669139F8-A5E3-786A-C730-DB8ACC8AC561}"/>
              </a:ext>
            </a:extLst>
          </p:cNvPr>
          <p:cNvSpPr/>
          <p:nvPr/>
        </p:nvSpPr>
        <p:spPr>
          <a:xfrm>
            <a:off x="10135704" y="2399431"/>
            <a:ext cx="619457" cy="1004048"/>
          </a:xfrm>
          <a:custGeom>
            <a:avLst/>
            <a:gdLst>
              <a:gd name="connsiteX0" fmla="*/ 0 w 973078"/>
              <a:gd name="connsiteY0" fmla="*/ 464535 h 753036"/>
              <a:gd name="connsiteX1" fmla="*/ 973078 w 973078"/>
              <a:gd name="connsiteY1" fmla="*/ 0 h 753036"/>
              <a:gd name="connsiteX2" fmla="*/ 973078 w 973078"/>
              <a:gd name="connsiteY2" fmla="*/ 606340 h 753036"/>
              <a:gd name="connsiteX3" fmla="*/ 2445 w 973078"/>
              <a:gd name="connsiteY3" fmla="*/ 753036 h 753036"/>
              <a:gd name="connsiteX4" fmla="*/ 0 w 973078"/>
              <a:gd name="connsiteY4" fmla="*/ 464535 h 7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753036">
                <a:moveTo>
                  <a:pt x="0" y="464535"/>
                </a:moveTo>
                <a:lnTo>
                  <a:pt x="973078" y="0"/>
                </a:lnTo>
                <a:lnTo>
                  <a:pt x="973078" y="606340"/>
                </a:lnTo>
                <a:lnTo>
                  <a:pt x="2445" y="753036"/>
                </a:lnTo>
                <a:lnTo>
                  <a:pt x="0" y="464535"/>
                </a:lnTo>
                <a:close/>
              </a:path>
            </a:pathLst>
          </a:custGeom>
          <a:solidFill>
            <a:srgbClr val="F79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4" name="Figura a mano libera: forma 18">
            <a:extLst>
              <a:ext uri="{FF2B5EF4-FFF2-40B4-BE49-F238E27FC236}">
                <a16:creationId xmlns:a16="http://schemas.microsoft.com/office/drawing/2014/main" id="{E291A7ED-3039-A25C-7FC9-99DD1F7CCFC2}"/>
              </a:ext>
            </a:extLst>
          </p:cNvPr>
          <p:cNvSpPr/>
          <p:nvPr/>
        </p:nvSpPr>
        <p:spPr>
          <a:xfrm>
            <a:off x="10135704" y="3275075"/>
            <a:ext cx="619457" cy="814973"/>
          </a:xfrm>
          <a:custGeom>
            <a:avLst/>
            <a:gdLst>
              <a:gd name="connsiteX0" fmla="*/ 0 w 973078"/>
              <a:gd name="connsiteY0" fmla="*/ 144250 h 611230"/>
              <a:gd name="connsiteX1" fmla="*/ 973078 w 973078"/>
              <a:gd name="connsiteY1" fmla="*/ 0 h 611230"/>
              <a:gd name="connsiteX2" fmla="*/ 973078 w 973078"/>
              <a:gd name="connsiteY2" fmla="*/ 611230 h 611230"/>
              <a:gd name="connsiteX3" fmla="*/ 2445 w 973078"/>
              <a:gd name="connsiteY3" fmla="*/ 432751 h 611230"/>
              <a:gd name="connsiteX4" fmla="*/ 0 w 973078"/>
              <a:gd name="connsiteY4" fmla="*/ 144250 h 6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611230">
                <a:moveTo>
                  <a:pt x="0" y="144250"/>
                </a:moveTo>
                <a:lnTo>
                  <a:pt x="973078" y="0"/>
                </a:lnTo>
                <a:lnTo>
                  <a:pt x="973078" y="611230"/>
                </a:lnTo>
                <a:lnTo>
                  <a:pt x="2445" y="432751"/>
                </a:lnTo>
                <a:lnTo>
                  <a:pt x="0" y="144250"/>
                </a:lnTo>
                <a:close/>
              </a:path>
            </a:pathLst>
          </a:custGeom>
          <a:solidFill>
            <a:srgbClr val="3B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5" name="Figura a mano libera: forma 19">
            <a:extLst>
              <a:ext uri="{FF2B5EF4-FFF2-40B4-BE49-F238E27FC236}">
                <a16:creationId xmlns:a16="http://schemas.microsoft.com/office/drawing/2014/main" id="{E22AE151-E45D-B724-23B5-1C623EFC4846}"/>
              </a:ext>
            </a:extLst>
          </p:cNvPr>
          <p:cNvSpPr/>
          <p:nvPr/>
        </p:nvSpPr>
        <p:spPr>
          <a:xfrm>
            <a:off x="10135704" y="3912746"/>
            <a:ext cx="619457" cy="1059465"/>
          </a:xfrm>
          <a:custGeom>
            <a:avLst/>
            <a:gdLst>
              <a:gd name="connsiteX0" fmla="*/ 0 w 973078"/>
              <a:gd name="connsiteY0" fmla="*/ 0 h 794599"/>
              <a:gd name="connsiteX1" fmla="*/ 973078 w 973078"/>
              <a:gd name="connsiteY1" fmla="*/ 180925 h 794599"/>
              <a:gd name="connsiteX2" fmla="*/ 973078 w 973078"/>
              <a:gd name="connsiteY2" fmla="*/ 794599 h 794599"/>
              <a:gd name="connsiteX3" fmla="*/ 0 w 973078"/>
              <a:gd name="connsiteY3" fmla="*/ 286056 h 794599"/>
              <a:gd name="connsiteX4" fmla="*/ 0 w 973078"/>
              <a:gd name="connsiteY4" fmla="*/ 0 h 7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794599">
                <a:moveTo>
                  <a:pt x="0" y="0"/>
                </a:moveTo>
                <a:lnTo>
                  <a:pt x="973078" y="180925"/>
                </a:lnTo>
                <a:lnTo>
                  <a:pt x="973078" y="794599"/>
                </a:lnTo>
                <a:lnTo>
                  <a:pt x="0" y="286056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6" name="Figura a mano libera: forma 20">
            <a:extLst>
              <a:ext uri="{FF2B5EF4-FFF2-40B4-BE49-F238E27FC236}">
                <a16:creationId xmlns:a16="http://schemas.microsoft.com/office/drawing/2014/main" id="{1EEA7E5C-6555-63A4-C250-DF02185B3008}"/>
              </a:ext>
            </a:extLst>
          </p:cNvPr>
          <p:cNvSpPr/>
          <p:nvPr/>
        </p:nvSpPr>
        <p:spPr>
          <a:xfrm>
            <a:off x="10135704" y="4358084"/>
            <a:ext cx="619457" cy="1489771"/>
          </a:xfrm>
          <a:custGeom>
            <a:avLst/>
            <a:gdLst>
              <a:gd name="connsiteX0" fmla="*/ 0 w 973078"/>
              <a:gd name="connsiteY0" fmla="*/ 0 h 1117328"/>
              <a:gd name="connsiteX1" fmla="*/ 973078 w 973078"/>
              <a:gd name="connsiteY1" fmla="*/ 503653 h 1117328"/>
              <a:gd name="connsiteX2" fmla="*/ 973078 w 973078"/>
              <a:gd name="connsiteY2" fmla="*/ 1117328 h 1117328"/>
              <a:gd name="connsiteX3" fmla="*/ 2445 w 973078"/>
              <a:gd name="connsiteY3" fmla="*/ 286055 h 1117328"/>
              <a:gd name="connsiteX4" fmla="*/ 0 w 973078"/>
              <a:gd name="connsiteY4" fmla="*/ 0 h 11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1117328">
                <a:moveTo>
                  <a:pt x="0" y="0"/>
                </a:moveTo>
                <a:lnTo>
                  <a:pt x="973078" y="503653"/>
                </a:lnTo>
                <a:lnTo>
                  <a:pt x="973078" y="1117328"/>
                </a:lnTo>
                <a:lnTo>
                  <a:pt x="2445" y="286055"/>
                </a:lnTo>
                <a:lnTo>
                  <a:pt x="0" y="0"/>
                </a:lnTo>
                <a:close/>
              </a:path>
            </a:pathLst>
          </a:custGeom>
          <a:solidFill>
            <a:srgbClr val="BEE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124" name="Picture 8" descr="Discovery Logo, symbol, meaning, history, PNG, brand">
            <a:extLst>
              <a:ext uri="{FF2B5EF4-FFF2-40B4-BE49-F238E27FC236}">
                <a16:creationId xmlns:a16="http://schemas.microsoft.com/office/drawing/2014/main" id="{89E0ED18-3226-565D-4774-81FF0D658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61" r="84643" b="37936"/>
          <a:stretch/>
        </p:blipFill>
        <p:spPr bwMode="auto">
          <a:xfrm>
            <a:off x="7662650" y="1649120"/>
            <a:ext cx="283591" cy="3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Immagine 124">
            <a:extLst>
              <a:ext uri="{FF2B5EF4-FFF2-40B4-BE49-F238E27FC236}">
                <a16:creationId xmlns:a16="http://schemas.microsoft.com/office/drawing/2014/main" id="{8F5315B2-4E22-CC48-DF68-B43A6EDD8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91" y="1832850"/>
            <a:ext cx="388976" cy="263975"/>
          </a:xfrm>
          <a:prstGeom prst="rect">
            <a:avLst/>
          </a:prstGeom>
        </p:spPr>
      </p:pic>
      <p:pic>
        <p:nvPicPr>
          <p:cNvPr id="126" name="Immagine 125">
            <a:extLst>
              <a:ext uri="{FF2B5EF4-FFF2-40B4-BE49-F238E27FC236}">
                <a16:creationId xmlns:a16="http://schemas.microsoft.com/office/drawing/2014/main" id="{EEB12106-62E9-C63F-10A1-CFF68E993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85" y="2206353"/>
            <a:ext cx="451848" cy="272371"/>
          </a:xfrm>
          <a:prstGeom prst="rect">
            <a:avLst/>
          </a:prstGeom>
        </p:spPr>
      </p:pic>
      <p:pic>
        <p:nvPicPr>
          <p:cNvPr id="127" name="Immagine 126">
            <a:extLst>
              <a:ext uri="{FF2B5EF4-FFF2-40B4-BE49-F238E27FC236}">
                <a16:creationId xmlns:a16="http://schemas.microsoft.com/office/drawing/2014/main" id="{64E6E2E2-EF49-B960-6D03-C01D8F869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11" y="5372068"/>
            <a:ext cx="451848" cy="317465"/>
          </a:xfrm>
          <a:prstGeom prst="rect">
            <a:avLst/>
          </a:prstGeom>
        </p:spPr>
      </p:pic>
      <p:pic>
        <p:nvPicPr>
          <p:cNvPr id="128" name="Immagine 127" descr="Immagine che contiene logo&#10;&#10;Descrizione generata automaticamente">
            <a:extLst>
              <a:ext uri="{FF2B5EF4-FFF2-40B4-BE49-F238E27FC236}">
                <a16:creationId xmlns:a16="http://schemas.microsoft.com/office/drawing/2014/main" id="{7FD11697-3392-F98F-3C96-66A0D33AFB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34" y="1991282"/>
            <a:ext cx="322399" cy="322801"/>
          </a:xfrm>
          <a:prstGeom prst="rect">
            <a:avLst/>
          </a:prstGeom>
        </p:spPr>
      </p:pic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2A1B51AC-A796-E7E9-B5ED-D65520D6DAB4}"/>
              </a:ext>
            </a:extLst>
          </p:cNvPr>
          <p:cNvSpPr txBox="1"/>
          <p:nvPr/>
        </p:nvSpPr>
        <p:spPr>
          <a:xfrm>
            <a:off x="10517734" y="1275159"/>
            <a:ext cx="1154445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 fontAlgn="ctr">
              <a:defRPr/>
            </a:pPr>
            <a:r>
              <a:rPr lang="it-IT" sz="1067" dirty="0">
                <a:solidFill>
                  <a:schemeClr val="bg1"/>
                </a:solidFill>
                <a:latin typeface="Arial" panose="020B0604020202020204" pitchFamily="34" charset="0"/>
              </a:rPr>
              <a:t>∆ punti quota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D72A7383-5618-DF4C-9A71-9C86F9D5966F}"/>
              </a:ext>
            </a:extLst>
          </p:cNvPr>
          <p:cNvGraphicFramePr>
            <a:graphicFrameLocks noGrp="1"/>
          </p:cNvGraphicFramePr>
          <p:nvPr/>
        </p:nvGraphicFramePr>
        <p:xfrm>
          <a:off x="10630787" y="1476071"/>
          <a:ext cx="932647" cy="43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647">
                  <a:extLst>
                    <a:ext uri="{9D8B030D-6E8A-4147-A177-3AD203B41FA5}">
                      <a16:colId xmlns:a16="http://schemas.microsoft.com/office/drawing/2014/main" val="2856680666"/>
                    </a:ext>
                  </a:extLst>
                </a:gridCol>
              </a:tblGrid>
              <a:tr h="8736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+0,9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353092"/>
                  </a:ext>
                </a:extLst>
              </a:tr>
              <a:tr h="8736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-1,4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211033"/>
                  </a:ext>
                </a:extLst>
              </a:tr>
              <a:tr h="8736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+0,2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110054"/>
                  </a:ext>
                </a:extLst>
              </a:tr>
              <a:tr h="8736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-0,2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190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+0,6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80587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pPr algn="r" fontAlgn="b"/>
                      <a:r>
                        <a:rPr lang="it-IT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-0,1 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696563"/>
                  </a:ext>
                </a:extLst>
              </a:tr>
            </a:tbl>
          </a:graphicData>
        </a:graphic>
      </p:graphicFrame>
      <p:pic>
        <p:nvPicPr>
          <p:cNvPr id="117" name="Immagine 116" descr="Immagine che contiene logo&#10;&#10;Descrizione generata automaticamente">
            <a:extLst>
              <a:ext uri="{FF2B5EF4-FFF2-40B4-BE49-F238E27FC236}">
                <a16:creationId xmlns:a16="http://schemas.microsoft.com/office/drawing/2014/main" id="{3230A597-6E71-9254-C541-313B4A84AF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67" y="1547075"/>
            <a:ext cx="182479" cy="182707"/>
          </a:xfrm>
          <a:prstGeom prst="rect">
            <a:avLst/>
          </a:prstGeom>
        </p:spPr>
      </p:pic>
      <p:pic>
        <p:nvPicPr>
          <p:cNvPr id="118" name="Immagine 117">
            <a:extLst>
              <a:ext uri="{FF2B5EF4-FFF2-40B4-BE49-F238E27FC236}">
                <a16:creationId xmlns:a16="http://schemas.microsoft.com/office/drawing/2014/main" id="{29EDE407-874A-6B12-B13C-292B8AADED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67" y="2430199"/>
            <a:ext cx="255748" cy="179687"/>
          </a:xfrm>
          <a:prstGeom prst="rect">
            <a:avLst/>
          </a:prstGeom>
        </p:spPr>
      </p:pic>
      <p:pic>
        <p:nvPicPr>
          <p:cNvPr id="119" name="Immagine 118">
            <a:extLst>
              <a:ext uri="{FF2B5EF4-FFF2-40B4-BE49-F238E27FC236}">
                <a16:creationId xmlns:a16="http://schemas.microsoft.com/office/drawing/2014/main" id="{91ECB43D-A62D-3E15-4663-E4BFEB5C59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66" y="3304352"/>
            <a:ext cx="255748" cy="154163"/>
          </a:xfrm>
          <a:prstGeom prst="rect">
            <a:avLst/>
          </a:prstGeom>
        </p:spPr>
      </p:pic>
      <p:pic>
        <p:nvPicPr>
          <p:cNvPr id="120" name="Immagine 119">
            <a:extLst>
              <a:ext uri="{FF2B5EF4-FFF2-40B4-BE49-F238E27FC236}">
                <a16:creationId xmlns:a16="http://schemas.microsoft.com/office/drawing/2014/main" id="{420AA9DE-F918-1BA0-98F6-60020BD67EC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85" y="4182389"/>
            <a:ext cx="255748" cy="173561"/>
          </a:xfrm>
          <a:prstGeom prst="rect">
            <a:avLst/>
          </a:prstGeom>
        </p:spPr>
      </p:pic>
      <p:pic>
        <p:nvPicPr>
          <p:cNvPr id="121" name="Picture 8" descr="Discovery Logo, symbol, meaning, history, PNG, brand">
            <a:extLst>
              <a:ext uri="{FF2B5EF4-FFF2-40B4-BE49-F238E27FC236}">
                <a16:creationId xmlns:a16="http://schemas.microsoft.com/office/drawing/2014/main" id="{05709079-E10F-0485-0726-730980372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61" r="84643" b="37936"/>
          <a:stretch/>
        </p:blipFill>
        <p:spPr bwMode="auto">
          <a:xfrm>
            <a:off x="10776286" y="5046611"/>
            <a:ext cx="182479" cy="2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18">
            <a:extLst>
              <a:ext uri="{FF2B5EF4-FFF2-40B4-BE49-F238E27FC236}">
                <a16:creationId xmlns:a16="http://schemas.microsoft.com/office/drawing/2014/main" id="{54772E61-B4E8-BF0E-50BE-95293B16CB45}"/>
              </a:ext>
            </a:extLst>
          </p:cNvPr>
          <p:cNvGraphicFramePr>
            <a:graphicFrameLocks noGrp="1"/>
          </p:cNvGraphicFramePr>
          <p:nvPr/>
        </p:nvGraphicFramePr>
        <p:xfrm>
          <a:off x="1316129" y="2096617"/>
          <a:ext cx="1440000" cy="31248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+9,2%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+14,5%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+6,6%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+10,7%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+4,1%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+18,4%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867615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A154A196-8EB8-0CE9-4630-9AF35016E7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91" y="2609886"/>
            <a:ext cx="322399" cy="3228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93A65B-0BB5-5C0C-15ED-6668CBF561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6" y="3048268"/>
            <a:ext cx="451848" cy="3174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85DE24-5257-B0AD-DEF7-E394BD2C5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6" y="3503025"/>
            <a:ext cx="451848" cy="2723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44C03F5-D29D-5743-9335-B011D96FA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48" y="3974201"/>
            <a:ext cx="388976" cy="263975"/>
          </a:xfrm>
          <a:prstGeom prst="rect">
            <a:avLst/>
          </a:prstGeom>
        </p:spPr>
      </p:pic>
      <p:pic>
        <p:nvPicPr>
          <p:cNvPr id="8" name="Picture 8" descr="Discovery Logo, symbol, meaning, history, PNG, brand">
            <a:extLst>
              <a:ext uri="{FF2B5EF4-FFF2-40B4-BE49-F238E27FC236}">
                <a16:creationId xmlns:a16="http://schemas.microsoft.com/office/drawing/2014/main" id="{C0DFADAE-8F90-D155-2DF9-DA30A72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61" r="84643" b="37936"/>
          <a:stretch/>
        </p:blipFill>
        <p:spPr bwMode="auto">
          <a:xfrm>
            <a:off x="1432534" y="4400484"/>
            <a:ext cx="283591" cy="3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279914-717F-4A15-4D81-FCBD974AC76C}"/>
              </a:ext>
            </a:extLst>
          </p:cNvPr>
          <p:cNvSpPr txBox="1"/>
          <p:nvPr/>
        </p:nvSpPr>
        <p:spPr>
          <a:xfrm>
            <a:off x="737951" y="2194920"/>
            <a:ext cx="1111744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 fontAlgn="ctr">
              <a:defRPr/>
            </a:pPr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TV</a:t>
            </a:r>
          </a:p>
        </p:txBody>
      </p:sp>
      <p:pic>
        <p:nvPicPr>
          <p:cNvPr id="11" name="Immagine 10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26E34D8-C801-2970-2021-ABE7F19535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7" y="4916000"/>
            <a:ext cx="598743" cy="2163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888852-5A5F-0BE3-04FA-DB94C2CE2090}"/>
              </a:ext>
            </a:extLst>
          </p:cNvPr>
          <p:cNvSpPr txBox="1"/>
          <p:nvPr/>
        </p:nvSpPr>
        <p:spPr>
          <a:xfrm>
            <a:off x="981936" y="634488"/>
            <a:ext cx="4286293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variazione</a:t>
            </a:r>
          </a:p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netti Nielsen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F3FBA8-FF34-7AB9-ED10-4651CDC78389}"/>
              </a:ext>
            </a:extLst>
          </p:cNvPr>
          <p:cNvSpPr txBox="1"/>
          <p:nvPr/>
        </p:nvSpPr>
        <p:spPr>
          <a:xfrm>
            <a:off x="980211" y="1406829"/>
            <a:ext cx="42295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Progressivo 1 gennaio – 31 ottobre 2024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D7CF63D-F7F2-30C9-8E85-3B1FD16D60F0}"/>
              </a:ext>
            </a:extLst>
          </p:cNvPr>
          <p:cNvSpPr txBox="1"/>
          <p:nvPr/>
        </p:nvSpPr>
        <p:spPr>
          <a:xfrm>
            <a:off x="6122668" y="634488"/>
            <a:ext cx="644186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Quote% Nielsen per concessionaria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874C2A3-5388-6456-582B-B1BBFBB9A16C}"/>
              </a:ext>
            </a:extLst>
          </p:cNvPr>
          <p:cNvSpPr txBox="1"/>
          <p:nvPr/>
        </p:nvSpPr>
        <p:spPr>
          <a:xfrm>
            <a:off x="6133557" y="1061451"/>
            <a:ext cx="400192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Progressivo 1 gennaio – 31 ottobre 2024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4A67692-E58B-A93C-E725-94D3DFA439CB}"/>
              </a:ext>
            </a:extLst>
          </p:cNvPr>
          <p:cNvSpPr/>
          <p:nvPr/>
        </p:nvSpPr>
        <p:spPr>
          <a:xfrm>
            <a:off x="8667751" y="4775528"/>
            <a:ext cx="1474888" cy="4369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122" name="Grafico 121">
            <a:extLst>
              <a:ext uri="{FF2B5EF4-FFF2-40B4-BE49-F238E27FC236}">
                <a16:creationId xmlns:a16="http://schemas.microsoft.com/office/drawing/2014/main" id="{3E88FCCF-4B1D-08BF-C7A0-87C5DD681DD4}"/>
              </a:ext>
            </a:extLst>
          </p:cNvPr>
          <p:cNvGraphicFramePr/>
          <p:nvPr/>
        </p:nvGraphicFramePr>
        <p:xfrm>
          <a:off x="5915000" y="1976262"/>
          <a:ext cx="3602117" cy="339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18" name="Immagine 17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1F78CCC-2F0B-9E1F-655B-3155BF4E3D2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55" y="1853513"/>
            <a:ext cx="368536" cy="133164"/>
          </a:xfrm>
          <a:prstGeom prst="rect">
            <a:avLst/>
          </a:prstGeom>
        </p:spPr>
      </p:pic>
      <p:pic>
        <p:nvPicPr>
          <p:cNvPr id="20" name="Immagine 1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67180F2A-4F5D-0D9F-6591-85D600F471E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820" b="30788"/>
          <a:stretch/>
        </p:blipFill>
        <p:spPr>
          <a:xfrm>
            <a:off x="10744428" y="5614665"/>
            <a:ext cx="282485" cy="149735"/>
          </a:xfrm>
          <a:prstGeom prst="rect">
            <a:avLst/>
          </a:prstGeom>
        </p:spPr>
      </p:pic>
      <p:sp>
        <p:nvSpPr>
          <p:cNvPr id="123" name="Ovale 122">
            <a:extLst>
              <a:ext uri="{FF2B5EF4-FFF2-40B4-BE49-F238E27FC236}">
                <a16:creationId xmlns:a16="http://schemas.microsoft.com/office/drawing/2014/main" id="{F8411130-CF2B-A34B-302B-A619665D9376}"/>
              </a:ext>
            </a:extLst>
          </p:cNvPr>
          <p:cNvSpPr/>
          <p:nvPr/>
        </p:nvSpPr>
        <p:spPr>
          <a:xfrm>
            <a:off x="6973725" y="2820326"/>
            <a:ext cx="1700580" cy="170058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</a:p>
          <a:p>
            <a:pPr algn="ct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 TV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3.069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</a:p>
        </p:txBody>
      </p:sp>
    </p:spTree>
    <p:extLst>
      <p:ext uri="{BB962C8B-B14F-4D97-AF65-F5344CB8AC3E}">
        <p14:creationId xmlns:p14="http://schemas.microsoft.com/office/powerpoint/2010/main" val="294072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8">
            <a:extLst>
              <a:ext uri="{FF2B5EF4-FFF2-40B4-BE49-F238E27FC236}">
                <a16:creationId xmlns:a16="http://schemas.microsoft.com/office/drawing/2014/main" id="{3E7ABF74-F11C-CC23-0BB5-2241218E2C14}"/>
              </a:ext>
            </a:extLst>
          </p:cNvPr>
          <p:cNvSpPr/>
          <p:nvPr/>
        </p:nvSpPr>
        <p:spPr>
          <a:xfrm>
            <a:off x="7343004" y="3271867"/>
            <a:ext cx="2372497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solidFill>
            <a:srgbClr val="990033"/>
          </a:soli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EFF23DC3-0CB6-08A2-CA3F-0646711E57FC}"/>
              </a:ext>
            </a:extLst>
          </p:cNvPr>
          <p:cNvSpPr/>
          <p:nvPr/>
        </p:nvSpPr>
        <p:spPr>
          <a:xfrm>
            <a:off x="7343004" y="2373648"/>
            <a:ext cx="2372497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solidFill>
            <a:srgbClr val="CD201F"/>
          </a:soli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AC72581-CCE7-7DE3-14A4-B2C5607986BB}"/>
              </a:ext>
            </a:extLst>
          </p:cNvPr>
          <p:cNvSpPr/>
          <p:nvPr/>
        </p:nvSpPr>
        <p:spPr>
          <a:xfrm>
            <a:off x="7343004" y="2823399"/>
            <a:ext cx="2372497" cy="384000"/>
          </a:xfrm>
          <a:custGeom>
            <a:avLst/>
            <a:gdLst>
              <a:gd name="connsiteX0" fmla="*/ 0 w 2349624"/>
              <a:gd name="connsiteY0" fmla="*/ 0 h 235502"/>
              <a:gd name="connsiteX1" fmla="*/ 2349625 w 2349624"/>
              <a:gd name="connsiteY1" fmla="*/ 0 h 235502"/>
              <a:gd name="connsiteX2" fmla="*/ 2349625 w 2349624"/>
              <a:gd name="connsiteY2" fmla="*/ 235503 h 235502"/>
              <a:gd name="connsiteX3" fmla="*/ 0 w 2349624"/>
              <a:gd name="connsiteY3" fmla="*/ 235503 h 2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624" h="235502">
                <a:moveTo>
                  <a:pt x="0" y="0"/>
                </a:moveTo>
                <a:lnTo>
                  <a:pt x="2349625" y="0"/>
                </a:lnTo>
                <a:lnTo>
                  <a:pt x="2349625" y="235503"/>
                </a:lnTo>
                <a:lnTo>
                  <a:pt x="0" y="235503"/>
                </a:lnTo>
                <a:close/>
              </a:path>
            </a:pathLst>
          </a:custGeom>
          <a:solidFill>
            <a:srgbClr val="0165E0"/>
          </a:soli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Cerchio vuoto 22">
            <a:extLst>
              <a:ext uri="{FF2B5EF4-FFF2-40B4-BE49-F238E27FC236}">
                <a16:creationId xmlns:a16="http://schemas.microsoft.com/office/drawing/2014/main" id="{23E65835-198E-B6F6-0411-52B54227A32D}"/>
              </a:ext>
            </a:extLst>
          </p:cNvPr>
          <p:cNvSpPr/>
          <p:nvPr/>
        </p:nvSpPr>
        <p:spPr>
          <a:xfrm>
            <a:off x="4496743" y="1786529"/>
            <a:ext cx="3839848" cy="3840000"/>
          </a:xfrm>
          <a:prstGeom prst="donut">
            <a:avLst>
              <a:gd name="adj" fmla="val 124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933888C-DC1C-2190-5180-0875D6FDB977}"/>
              </a:ext>
            </a:extLst>
          </p:cNvPr>
          <p:cNvSpPr/>
          <p:nvPr/>
        </p:nvSpPr>
        <p:spPr>
          <a:xfrm>
            <a:off x="8184763" y="6093235"/>
            <a:ext cx="3730716" cy="4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8000" tIns="48000" rIns="48000" bIns="48000">
            <a:spAutoFit/>
          </a:bodyPr>
          <a:lstStyle/>
          <a:p>
            <a:pPr algn="r"/>
            <a:r>
              <a:rPr lang="it-IT" sz="1067">
                <a:solidFill>
                  <a:schemeClr val="bg1"/>
                </a:solidFill>
                <a:latin typeface="Arial "/>
              </a:rPr>
              <a:t>Fonte Nielsen: banca dati </a:t>
            </a:r>
            <a:r>
              <a:rPr lang="it-IT" sz="1067" err="1">
                <a:solidFill>
                  <a:schemeClr val="bg1"/>
                </a:solidFill>
                <a:latin typeface="Arial "/>
              </a:rPr>
              <a:t>digital</a:t>
            </a:r>
            <a:endParaRPr lang="it-IT" sz="1067">
              <a:solidFill>
                <a:schemeClr val="bg1"/>
              </a:solidFill>
              <a:latin typeface="Arial "/>
            </a:endParaRPr>
          </a:p>
          <a:p>
            <a:pPr algn="r"/>
            <a:r>
              <a:rPr lang="it-IT" sz="1067">
                <a:solidFill>
                  <a:schemeClr val="bg1"/>
                </a:solidFill>
                <a:latin typeface="Arial "/>
              </a:rPr>
              <a:t>Dati aggiornati al 31 ottobre 2024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1F4D255-7A25-AEF8-2423-1F51FD69121A}"/>
              </a:ext>
            </a:extLst>
          </p:cNvPr>
          <p:cNvSpPr/>
          <p:nvPr/>
        </p:nvSpPr>
        <p:spPr>
          <a:xfrm>
            <a:off x="910639" y="557084"/>
            <a:ext cx="9622683" cy="8873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0" rIns="0" bIns="0" rtlCol="0" anchor="t"/>
          <a:lstStyle/>
          <a:p>
            <a:r>
              <a:rPr lang="it-IT" sz="3200" b="1">
                <a:solidFill>
                  <a:schemeClr val="bg1"/>
                </a:solidFill>
                <a:latin typeface="Arial "/>
              </a:rPr>
              <a:t>Dalle quote tv alle quote </a:t>
            </a:r>
            <a:r>
              <a:rPr lang="it-IT" sz="3200" b="1" err="1">
                <a:solidFill>
                  <a:schemeClr val="bg1"/>
                </a:solidFill>
                <a:latin typeface="Arial "/>
              </a:rPr>
              <a:t>total</a:t>
            </a:r>
            <a:r>
              <a:rPr lang="it-IT" sz="3200" b="1">
                <a:solidFill>
                  <a:schemeClr val="bg1"/>
                </a:solidFill>
                <a:latin typeface="Arial "/>
              </a:rPr>
              <a:t> video (Nielsen)</a:t>
            </a:r>
          </a:p>
          <a:p>
            <a:r>
              <a:rPr lang="it-IT" sz="2133">
                <a:solidFill>
                  <a:schemeClr val="bg1"/>
                </a:solidFill>
                <a:latin typeface="Arial "/>
              </a:rPr>
              <a:t>periodo 1 gennaio – 31 ottobre 2024</a:t>
            </a: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C0017810-1ED8-313F-9B29-A879D1D7E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42611"/>
              </p:ext>
            </p:extLst>
          </p:nvPr>
        </p:nvGraphicFramePr>
        <p:xfrm>
          <a:off x="4311564" y="1794659"/>
          <a:ext cx="3974747" cy="374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e 18">
            <a:extLst>
              <a:ext uri="{FF2B5EF4-FFF2-40B4-BE49-F238E27FC236}">
                <a16:creationId xmlns:a16="http://schemas.microsoft.com/office/drawing/2014/main" id="{97126EE8-6585-ED68-EAC4-F850EC8AC115}"/>
              </a:ext>
            </a:extLst>
          </p:cNvPr>
          <p:cNvSpPr/>
          <p:nvPr/>
        </p:nvSpPr>
        <p:spPr>
          <a:xfrm>
            <a:off x="5490331" y="2741044"/>
            <a:ext cx="1852672" cy="185267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</a:p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</a:p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Video</a:t>
            </a:r>
          </a:p>
          <a:p>
            <a:pPr algn="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4.108</a:t>
            </a:r>
            <a:endParaRPr lang="it-I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</a:p>
        </p:txBody>
      </p:sp>
      <p:pic>
        <p:nvPicPr>
          <p:cNvPr id="26" name="Picture 8" descr="YouTube logo white transparent PNG - StickPNG">
            <a:extLst>
              <a:ext uri="{FF2B5EF4-FFF2-40B4-BE49-F238E27FC236}">
                <a16:creationId xmlns:a16="http://schemas.microsoft.com/office/drawing/2014/main" id="{8EB64D15-0204-29D9-354A-0A46CC6E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76" y="2369938"/>
            <a:ext cx="661592" cy="3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D0E431C-7127-2217-1ADB-F52A675C513C}"/>
              </a:ext>
            </a:extLst>
          </p:cNvPr>
          <p:cNvSpPr txBox="1"/>
          <p:nvPr/>
        </p:nvSpPr>
        <p:spPr>
          <a:xfrm>
            <a:off x="8282078" y="32792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</a:p>
        </p:txBody>
      </p:sp>
      <p:pic>
        <p:nvPicPr>
          <p:cNvPr id="1032" name="Picture 8" descr="Meta logo PNG transparent image download, size: 799x161px">
            <a:extLst>
              <a:ext uri="{FF2B5EF4-FFF2-40B4-BE49-F238E27FC236}">
                <a16:creationId xmlns:a16="http://schemas.microsoft.com/office/drawing/2014/main" id="{0ECAD790-2EAB-3D00-B868-1FA38E8C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98" y="2898454"/>
            <a:ext cx="1226509" cy="2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57">
            <a:extLst>
              <a:ext uri="{FF2B5EF4-FFF2-40B4-BE49-F238E27FC236}">
                <a16:creationId xmlns:a16="http://schemas.microsoft.com/office/drawing/2014/main" id="{C93827BE-D185-AC4C-A49B-FCC684F27323}"/>
              </a:ext>
            </a:extLst>
          </p:cNvPr>
          <p:cNvSpPr/>
          <p:nvPr/>
        </p:nvSpPr>
        <p:spPr>
          <a:xfrm>
            <a:off x="10096504" y="2630349"/>
            <a:ext cx="732457" cy="817031"/>
          </a:xfrm>
          <a:prstGeom prst="rect">
            <a:avLst/>
          </a:prstGeom>
          <a:solidFill>
            <a:srgbClr val="016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Freeform: Shape 53">
            <a:extLst>
              <a:ext uri="{FF2B5EF4-FFF2-40B4-BE49-F238E27FC236}">
                <a16:creationId xmlns:a16="http://schemas.microsoft.com/office/drawing/2014/main" id="{2CBAE66A-54DB-13D1-846F-7BD173D2BB1D}"/>
              </a:ext>
            </a:extLst>
          </p:cNvPr>
          <p:cNvSpPr/>
          <p:nvPr/>
        </p:nvSpPr>
        <p:spPr>
          <a:xfrm>
            <a:off x="10096502" y="1756848"/>
            <a:ext cx="732457" cy="807541"/>
          </a:xfrm>
          <a:prstGeom prst="rect">
            <a:avLst/>
          </a:prstGeom>
          <a:solidFill>
            <a:srgbClr val="CD201F"/>
          </a:solidFill>
          <a:ln w="9991" cap="flat">
            <a:noFill/>
            <a:prstDash val="solid"/>
            <a:miter/>
          </a:ln>
        </p:spPr>
        <p:txBody>
          <a:bodyPr rtlCol="0" anchor="ctr"/>
          <a:lstStyle/>
          <a:p>
            <a:pPr defTabSz="914377"/>
            <a:endParaRPr lang="en-I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eeform: Shape 61">
            <a:extLst>
              <a:ext uri="{FF2B5EF4-FFF2-40B4-BE49-F238E27FC236}">
                <a16:creationId xmlns:a16="http://schemas.microsoft.com/office/drawing/2014/main" id="{4DA5A22B-82D5-CE24-BB1F-E43782AA7F13}"/>
              </a:ext>
            </a:extLst>
          </p:cNvPr>
          <p:cNvSpPr/>
          <p:nvPr/>
        </p:nvSpPr>
        <p:spPr>
          <a:xfrm>
            <a:off x="10096502" y="3515058"/>
            <a:ext cx="732457" cy="814973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I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4D3DDD4F-5835-2487-704E-C6B07EF0FBFE}"/>
              </a:ext>
            </a:extLst>
          </p:cNvPr>
          <p:cNvSpPr/>
          <p:nvPr/>
        </p:nvSpPr>
        <p:spPr>
          <a:xfrm>
            <a:off x="9714872" y="1756820"/>
            <a:ext cx="381629" cy="1004048"/>
          </a:xfrm>
          <a:custGeom>
            <a:avLst/>
            <a:gdLst>
              <a:gd name="connsiteX0" fmla="*/ 0 w 973078"/>
              <a:gd name="connsiteY0" fmla="*/ 464535 h 753036"/>
              <a:gd name="connsiteX1" fmla="*/ 973078 w 973078"/>
              <a:gd name="connsiteY1" fmla="*/ 0 h 753036"/>
              <a:gd name="connsiteX2" fmla="*/ 973078 w 973078"/>
              <a:gd name="connsiteY2" fmla="*/ 606340 h 753036"/>
              <a:gd name="connsiteX3" fmla="*/ 2445 w 973078"/>
              <a:gd name="connsiteY3" fmla="*/ 753036 h 753036"/>
              <a:gd name="connsiteX4" fmla="*/ 0 w 973078"/>
              <a:gd name="connsiteY4" fmla="*/ 464535 h 7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753036">
                <a:moveTo>
                  <a:pt x="0" y="464535"/>
                </a:moveTo>
                <a:lnTo>
                  <a:pt x="973078" y="0"/>
                </a:lnTo>
                <a:lnTo>
                  <a:pt x="973078" y="606340"/>
                </a:lnTo>
                <a:lnTo>
                  <a:pt x="2445" y="753036"/>
                </a:lnTo>
                <a:lnTo>
                  <a:pt x="0" y="464535"/>
                </a:lnTo>
                <a:close/>
              </a:path>
            </a:pathLst>
          </a:custGeom>
          <a:solidFill>
            <a:srgbClr val="E86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24" name="Figura a mano libera: forma 1023">
            <a:extLst>
              <a:ext uri="{FF2B5EF4-FFF2-40B4-BE49-F238E27FC236}">
                <a16:creationId xmlns:a16="http://schemas.microsoft.com/office/drawing/2014/main" id="{BB506627-725E-C5D8-84F5-E398B9B0E9DE}"/>
              </a:ext>
            </a:extLst>
          </p:cNvPr>
          <p:cNvSpPr/>
          <p:nvPr/>
        </p:nvSpPr>
        <p:spPr>
          <a:xfrm>
            <a:off x="9714872" y="2632464"/>
            <a:ext cx="381629" cy="814973"/>
          </a:xfrm>
          <a:custGeom>
            <a:avLst/>
            <a:gdLst>
              <a:gd name="connsiteX0" fmla="*/ 0 w 973078"/>
              <a:gd name="connsiteY0" fmla="*/ 144250 h 611230"/>
              <a:gd name="connsiteX1" fmla="*/ 973078 w 973078"/>
              <a:gd name="connsiteY1" fmla="*/ 0 h 611230"/>
              <a:gd name="connsiteX2" fmla="*/ 973078 w 973078"/>
              <a:gd name="connsiteY2" fmla="*/ 611230 h 611230"/>
              <a:gd name="connsiteX3" fmla="*/ 2445 w 973078"/>
              <a:gd name="connsiteY3" fmla="*/ 432751 h 611230"/>
              <a:gd name="connsiteX4" fmla="*/ 0 w 973078"/>
              <a:gd name="connsiteY4" fmla="*/ 144250 h 6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611230">
                <a:moveTo>
                  <a:pt x="0" y="144250"/>
                </a:moveTo>
                <a:lnTo>
                  <a:pt x="973078" y="0"/>
                </a:lnTo>
                <a:lnTo>
                  <a:pt x="973078" y="611230"/>
                </a:lnTo>
                <a:lnTo>
                  <a:pt x="2445" y="432751"/>
                </a:lnTo>
                <a:lnTo>
                  <a:pt x="0" y="144250"/>
                </a:lnTo>
                <a:close/>
              </a:path>
            </a:pathLst>
          </a:custGeom>
          <a:solidFill>
            <a:srgbClr val="54A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25" name="Figura a mano libera: forma 1024">
            <a:extLst>
              <a:ext uri="{FF2B5EF4-FFF2-40B4-BE49-F238E27FC236}">
                <a16:creationId xmlns:a16="http://schemas.microsoft.com/office/drawing/2014/main" id="{D86415CC-37A0-87D2-C342-F7BBDC81B488}"/>
              </a:ext>
            </a:extLst>
          </p:cNvPr>
          <p:cNvSpPr/>
          <p:nvPr/>
        </p:nvSpPr>
        <p:spPr>
          <a:xfrm>
            <a:off x="9714872" y="3270136"/>
            <a:ext cx="381629" cy="1059465"/>
          </a:xfrm>
          <a:custGeom>
            <a:avLst/>
            <a:gdLst>
              <a:gd name="connsiteX0" fmla="*/ 0 w 973078"/>
              <a:gd name="connsiteY0" fmla="*/ 0 h 794599"/>
              <a:gd name="connsiteX1" fmla="*/ 973078 w 973078"/>
              <a:gd name="connsiteY1" fmla="*/ 180925 h 794599"/>
              <a:gd name="connsiteX2" fmla="*/ 973078 w 973078"/>
              <a:gd name="connsiteY2" fmla="*/ 794599 h 794599"/>
              <a:gd name="connsiteX3" fmla="*/ 0 w 973078"/>
              <a:gd name="connsiteY3" fmla="*/ 286056 h 794599"/>
              <a:gd name="connsiteX4" fmla="*/ 0 w 973078"/>
              <a:gd name="connsiteY4" fmla="*/ 0 h 79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078" h="794599">
                <a:moveTo>
                  <a:pt x="0" y="0"/>
                </a:moveTo>
                <a:lnTo>
                  <a:pt x="973078" y="180925"/>
                </a:lnTo>
                <a:lnTo>
                  <a:pt x="973078" y="794599"/>
                </a:lnTo>
                <a:lnTo>
                  <a:pt x="0" y="286056"/>
                </a:lnTo>
                <a:lnTo>
                  <a:pt x="0" y="0"/>
                </a:lnTo>
                <a:close/>
              </a:path>
            </a:pathLst>
          </a:custGeom>
          <a:solidFill>
            <a:srgbClr val="FF3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1027" name="Group 118">
            <a:extLst>
              <a:ext uri="{FF2B5EF4-FFF2-40B4-BE49-F238E27FC236}">
                <a16:creationId xmlns:a16="http://schemas.microsoft.com/office/drawing/2014/main" id="{B31282FB-D054-FACA-373E-D00C0CF7571A}"/>
              </a:ext>
            </a:extLst>
          </p:cNvPr>
          <p:cNvGraphicFramePr>
            <a:graphicFrameLocks noGrp="1"/>
          </p:cNvGraphicFramePr>
          <p:nvPr/>
        </p:nvGraphicFramePr>
        <p:xfrm>
          <a:off x="10050121" y="1756821"/>
          <a:ext cx="700675" cy="257277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0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593"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593"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593"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1" name="Rettangolo con due angoli in diagonale arrotondati 1030">
            <a:extLst>
              <a:ext uri="{FF2B5EF4-FFF2-40B4-BE49-F238E27FC236}">
                <a16:creationId xmlns:a16="http://schemas.microsoft.com/office/drawing/2014/main" id="{78DE1FE1-AF1A-2D3F-EB3E-1C371221CE38}"/>
              </a:ext>
            </a:extLst>
          </p:cNvPr>
          <p:cNvSpPr/>
          <p:nvPr/>
        </p:nvSpPr>
        <p:spPr>
          <a:xfrm>
            <a:off x="958851" y="5907256"/>
            <a:ext cx="8494381" cy="584704"/>
          </a:xfrm>
          <a:prstGeom prst="round2DiagRect">
            <a:avLst>
              <a:gd name="adj1" fmla="val 10847"/>
              <a:gd name="adj2" fmla="val 28296"/>
            </a:avLst>
          </a:prstGeom>
          <a:solidFill>
            <a:srgbClr val="DEA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it-IT" sz="1067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r>
              <a:rPr lang="it-IT" sz="1067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dati utilizzata: </a:t>
            </a:r>
            <a:r>
              <a:rPr lang="it-IT" sz="1067" err="1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1067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solo video. Gli investimenti delle Concessionarie televisive sono dati dalla somma di TV e Digital video.</a:t>
            </a:r>
          </a:p>
          <a:p>
            <a:r>
              <a:rPr lang="it-IT" sz="1067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investimenti di </a:t>
            </a:r>
            <a:r>
              <a:rPr lang="it-IT" sz="1067" err="1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it-IT" sz="1067">
                <a:solidFill>
                  <a:srgbClr val="05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Meta sono solo video. "Altre" sono tutte le concessionarie rilevate da Nielsen (solo video).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D5D21B-4E31-06D9-482A-DAF227753730}"/>
              </a:ext>
            </a:extLst>
          </p:cNvPr>
          <p:cNvSpPr/>
          <p:nvPr/>
        </p:nvSpPr>
        <p:spPr>
          <a:xfrm>
            <a:off x="1113343" y="4231798"/>
            <a:ext cx="1212079" cy="3055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0" rIns="0" bIns="0" rtlCol="0" anchor="t"/>
          <a:lstStyle/>
          <a:p>
            <a:r>
              <a:rPr lang="it-IT" sz="1600">
                <a:solidFill>
                  <a:schemeClr val="bg1"/>
                </a:solidFill>
                <a:latin typeface="Arial "/>
              </a:rPr>
              <a:t>Quote% Tv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0F9323A-2AA5-64E0-63DF-2A9141CD4169}"/>
              </a:ext>
            </a:extLst>
          </p:cNvPr>
          <p:cNvSpPr/>
          <p:nvPr/>
        </p:nvSpPr>
        <p:spPr>
          <a:xfrm>
            <a:off x="4614132" y="5575185"/>
            <a:ext cx="2112011" cy="3688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0" rIns="0" bIns="0" rtlCol="0" anchor="t"/>
          <a:lstStyle/>
          <a:p>
            <a:r>
              <a:rPr lang="it-IT" sz="1600">
                <a:solidFill>
                  <a:schemeClr val="bg1"/>
                </a:solidFill>
                <a:latin typeface="Arial "/>
              </a:rPr>
              <a:t>Quote% Total Video</a:t>
            </a:r>
          </a:p>
        </p:txBody>
      </p:sp>
      <p:pic>
        <p:nvPicPr>
          <p:cNvPr id="25" name="Picture 8" descr="Discovery Logo, symbol, meaning, history, PNG, brand">
            <a:extLst>
              <a:ext uri="{FF2B5EF4-FFF2-40B4-BE49-F238E27FC236}">
                <a16:creationId xmlns:a16="http://schemas.microsoft.com/office/drawing/2014/main" id="{DF4F2BC5-B0E5-1954-4A72-369556F79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61" r="84643" b="37936"/>
          <a:stretch/>
        </p:blipFill>
        <p:spPr bwMode="auto">
          <a:xfrm>
            <a:off x="7171063" y="1611564"/>
            <a:ext cx="283591" cy="3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magine 1025">
            <a:extLst>
              <a:ext uri="{FF2B5EF4-FFF2-40B4-BE49-F238E27FC236}">
                <a16:creationId xmlns:a16="http://schemas.microsoft.com/office/drawing/2014/main" id="{C3474CC6-18A3-E056-D880-D31DF1CD0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0" y="1490725"/>
            <a:ext cx="388976" cy="263975"/>
          </a:xfrm>
          <a:prstGeom prst="rect">
            <a:avLst/>
          </a:prstGeom>
        </p:spPr>
      </p:pic>
      <p:pic>
        <p:nvPicPr>
          <p:cNvPr id="1028" name="Immagine 1027">
            <a:extLst>
              <a:ext uri="{FF2B5EF4-FFF2-40B4-BE49-F238E27FC236}">
                <a16:creationId xmlns:a16="http://schemas.microsoft.com/office/drawing/2014/main" id="{641095DE-EF26-99C0-43A2-2BAF95A33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25" y="1624431"/>
            <a:ext cx="451848" cy="272371"/>
          </a:xfrm>
          <a:prstGeom prst="rect">
            <a:avLst/>
          </a:prstGeom>
        </p:spPr>
      </p:pic>
      <p:pic>
        <p:nvPicPr>
          <p:cNvPr id="1029" name="Immagine 1028">
            <a:extLst>
              <a:ext uri="{FF2B5EF4-FFF2-40B4-BE49-F238E27FC236}">
                <a16:creationId xmlns:a16="http://schemas.microsoft.com/office/drawing/2014/main" id="{AF58A731-24F1-FB76-9387-7897243F4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33" y="4170868"/>
            <a:ext cx="451848" cy="317465"/>
          </a:xfrm>
          <a:prstGeom prst="rect">
            <a:avLst/>
          </a:prstGeom>
        </p:spPr>
      </p:pic>
      <p:pic>
        <p:nvPicPr>
          <p:cNvPr id="1030" name="Immagine 1029" descr="Immagine che contiene logo&#10;&#10;Descrizione generata automaticamente">
            <a:extLst>
              <a:ext uri="{FF2B5EF4-FFF2-40B4-BE49-F238E27FC236}">
                <a16:creationId xmlns:a16="http://schemas.microsoft.com/office/drawing/2014/main" id="{8811942C-9004-0ACF-4563-6AE2109AC5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35" y="5198970"/>
            <a:ext cx="322399" cy="322801"/>
          </a:xfrm>
          <a:prstGeom prst="rect">
            <a:avLst/>
          </a:prstGeom>
        </p:spPr>
      </p:pic>
      <p:sp>
        <p:nvSpPr>
          <p:cNvPr id="1039" name="Ovale 1038">
            <a:extLst>
              <a:ext uri="{FF2B5EF4-FFF2-40B4-BE49-F238E27FC236}">
                <a16:creationId xmlns:a16="http://schemas.microsoft.com/office/drawing/2014/main" id="{D0DC772C-05E0-8069-02B2-C797D157AFD8}"/>
              </a:ext>
            </a:extLst>
          </p:cNvPr>
          <p:cNvSpPr/>
          <p:nvPr/>
        </p:nvSpPr>
        <p:spPr>
          <a:xfrm>
            <a:off x="1065269" y="2052683"/>
            <a:ext cx="1902912" cy="1902912"/>
          </a:xfrm>
          <a:prstGeom prst="ellipse">
            <a:avLst/>
          </a:prstGeom>
          <a:solidFill>
            <a:srgbClr val="051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1754252-A3DB-C6F1-D6A0-4346A895B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917529"/>
              </p:ext>
            </p:extLst>
          </p:nvPr>
        </p:nvGraphicFramePr>
        <p:xfrm>
          <a:off x="780513" y="2071059"/>
          <a:ext cx="2344432" cy="185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id="{AC8884C6-5C26-6AC6-43F0-93EAE3E4F1C0}"/>
              </a:ext>
            </a:extLst>
          </p:cNvPr>
          <p:cNvSpPr/>
          <p:nvPr/>
        </p:nvSpPr>
        <p:spPr>
          <a:xfrm>
            <a:off x="1574455" y="2547034"/>
            <a:ext cx="892724" cy="91751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</a:p>
          <a:p>
            <a:pPr algn="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 TV</a:t>
            </a:r>
          </a:p>
          <a:p>
            <a:pPr algn="r"/>
            <a:r>
              <a:rPr lang="it-IT" sz="14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3.069</a:t>
            </a:r>
            <a:endParaRPr lang="it-IT" sz="1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</a:p>
        </p:txBody>
      </p:sp>
      <p:pic>
        <p:nvPicPr>
          <p:cNvPr id="1034" name="Immagine 1033" descr="Immagine che contiene logo&#10;&#10;Descrizione generata automaticamente">
            <a:extLst>
              <a:ext uri="{FF2B5EF4-FFF2-40B4-BE49-F238E27FC236}">
                <a16:creationId xmlns:a16="http://schemas.microsoft.com/office/drawing/2014/main" id="{D365D5E5-AD8D-D3A2-C815-728BFF035F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84" y="1976287"/>
            <a:ext cx="203339" cy="203592"/>
          </a:xfrm>
          <a:prstGeom prst="rect">
            <a:avLst/>
          </a:prstGeom>
        </p:spPr>
      </p:pic>
      <p:pic>
        <p:nvPicPr>
          <p:cNvPr id="1035" name="Immagine 1034">
            <a:extLst>
              <a:ext uri="{FF2B5EF4-FFF2-40B4-BE49-F238E27FC236}">
                <a16:creationId xmlns:a16="http://schemas.microsoft.com/office/drawing/2014/main" id="{C7C3AC39-9E59-7531-5A81-27FB7D536D4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51" y="3922544"/>
            <a:ext cx="284983" cy="200227"/>
          </a:xfrm>
          <a:prstGeom prst="rect">
            <a:avLst/>
          </a:prstGeom>
        </p:spPr>
      </p:pic>
      <p:pic>
        <p:nvPicPr>
          <p:cNvPr id="1036" name="Immagine 1035">
            <a:extLst>
              <a:ext uri="{FF2B5EF4-FFF2-40B4-BE49-F238E27FC236}">
                <a16:creationId xmlns:a16="http://schemas.microsoft.com/office/drawing/2014/main" id="{4B398529-E890-67F1-3DB7-3143DCE7E7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5" y="2284045"/>
            <a:ext cx="284983" cy="171785"/>
          </a:xfrm>
          <a:prstGeom prst="rect">
            <a:avLst/>
          </a:prstGeom>
        </p:spPr>
      </p:pic>
      <p:pic>
        <p:nvPicPr>
          <p:cNvPr id="1037" name="Immagine 1036">
            <a:extLst>
              <a:ext uri="{FF2B5EF4-FFF2-40B4-BE49-F238E27FC236}">
                <a16:creationId xmlns:a16="http://schemas.microsoft.com/office/drawing/2014/main" id="{B66955A3-3C54-9E26-AEDD-0D18C77F602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64" y="2021992"/>
            <a:ext cx="245328" cy="166489"/>
          </a:xfrm>
          <a:prstGeom prst="rect">
            <a:avLst/>
          </a:prstGeom>
        </p:spPr>
      </p:pic>
      <p:pic>
        <p:nvPicPr>
          <p:cNvPr id="1038" name="Picture 8" descr="Discovery Logo, symbol, meaning, history, PNG, brand">
            <a:extLst>
              <a:ext uri="{FF2B5EF4-FFF2-40B4-BE49-F238E27FC236}">
                <a16:creationId xmlns:a16="http://schemas.microsoft.com/office/drawing/2014/main" id="{F228DEA6-EFFD-18AE-16E6-6E9EBEF7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61" r="84643" b="37936"/>
          <a:stretch/>
        </p:blipFill>
        <p:spPr bwMode="auto">
          <a:xfrm>
            <a:off x="1767245" y="1880372"/>
            <a:ext cx="178863" cy="2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E7768AA-D6D5-403E-095F-3A349A89099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51" y="1896802"/>
            <a:ext cx="368536" cy="13316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9116E6-7838-ACC5-7ECE-DEE9A1B117A8}"/>
              </a:ext>
            </a:extLst>
          </p:cNvPr>
          <p:cNvSpPr txBox="1"/>
          <p:nvPr/>
        </p:nvSpPr>
        <p:spPr>
          <a:xfrm>
            <a:off x="8282077" y="2020841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cui</a:t>
            </a:r>
          </a:p>
        </p:txBody>
      </p:sp>
    </p:spTree>
    <p:extLst>
      <p:ext uri="{BB962C8B-B14F-4D97-AF65-F5344CB8AC3E}">
        <p14:creationId xmlns:p14="http://schemas.microsoft.com/office/powerpoint/2010/main" val="1068184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889</Words>
  <Application>Microsoft Office PowerPoint</Application>
  <PresentationFormat>Widescreen</PresentationFormat>
  <Paragraphs>367</Paragraphs>
  <Slides>10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Arial </vt:lpstr>
      <vt:lpstr>Arial Narrow</vt:lpstr>
      <vt:lpstr>Calibri</vt:lpstr>
      <vt:lpstr>Calibri Light</vt:lpstr>
      <vt:lpstr>Symbol</vt:lpstr>
      <vt:lpstr>Tema di Office</vt:lpstr>
      <vt:lpstr>1_Tema di Office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Montemurro Francesca</dc:creator>
  <cp:lastModifiedBy>Poggi Luca</cp:lastModifiedBy>
  <cp:revision>46</cp:revision>
  <dcterms:created xsi:type="dcterms:W3CDTF">2024-10-02T14:05:08Z</dcterms:created>
  <dcterms:modified xsi:type="dcterms:W3CDTF">2024-11-27T21:56:55Z</dcterms:modified>
</cp:coreProperties>
</file>