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503" r:id="rId5"/>
    <p:sldId id="2147479003" r:id="rId6"/>
    <p:sldId id="2145705386" r:id="rId7"/>
    <p:sldId id="2145705414" r:id="rId8"/>
    <p:sldId id="2145705418" r:id="rId9"/>
    <p:sldId id="2145705415" r:id="rId10"/>
    <p:sldId id="2145705408" r:id="rId11"/>
    <p:sldId id="2147479026" r:id="rId12"/>
    <p:sldId id="2147479027" r:id="rId13"/>
    <p:sldId id="2147479004" r:id="rId14"/>
    <p:sldId id="2145705389" r:id="rId15"/>
    <p:sldId id="2147479025" r:id="rId16"/>
    <p:sldId id="2147479024" r:id="rId17"/>
    <p:sldId id="2147479020" r:id="rId18"/>
    <p:sldId id="2147479021" r:id="rId19"/>
    <p:sldId id="2147479028" r:id="rId20"/>
    <p:sldId id="2147479029" r:id="rId21"/>
    <p:sldId id="2145705390" r:id="rId22"/>
    <p:sldId id="2145705412" r:id="rId23"/>
    <p:sldId id="2145705413" r:id="rId24"/>
    <p:sldId id="2145705419" r:id="rId25"/>
    <p:sldId id="2147479015" r:id="rId26"/>
    <p:sldId id="2147479018" r:id="rId27"/>
    <p:sldId id="2147479019" r:id="rId28"/>
    <p:sldId id="2147479001" r:id="rId29"/>
    <p:sldId id="2145705420" r:id="rId30"/>
    <p:sldId id="2145705429" r:id="rId31"/>
    <p:sldId id="2145705401" r:id="rId32"/>
    <p:sldId id="2145705392" r:id="rId33"/>
  </p:sldIdLst>
  <p:sldSz cx="9144000" cy="5143500" type="screen16x9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230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10" pos="1429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20" orient="horz" pos="1416" userDrawn="1">
          <p15:clr>
            <a:srgbClr val="A4A3A4"/>
          </p15:clr>
        </p15:guide>
        <p15:guide id="22" pos="5488">
          <p15:clr>
            <a:srgbClr val="A4A3A4"/>
          </p15:clr>
        </p15:guide>
        <p15:guide id="24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6C"/>
    <a:srgbClr val="000099"/>
    <a:srgbClr val="D9D9FF"/>
    <a:srgbClr val="E829CC"/>
    <a:srgbClr val="003E9B"/>
    <a:srgbClr val="F228C9"/>
    <a:srgbClr val="E6E6E6"/>
    <a:srgbClr val="000000"/>
    <a:srgbClr val="014AB8"/>
    <a:srgbClr val="5D8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DFC43-7CB5-4B88-8F63-1A81BC23E182}" v="22278" dt="2024-11-27T17:01:47.608"/>
    <p1510:client id="{A75A8FFB-735C-46DB-8EB1-DF246E6BD779}" v="3673" dt="2024-11-27T13:38:39.236"/>
    <p1510:client id="{D7D82F9E-F4F4-4F02-86EE-E972EC87D7EB}" v="5" dt="2024-11-26T15:12:24.194"/>
    <p1510:client id="{E73124F1-F84A-4CFA-95D2-067BB30476D9}" v="7996" dt="2024-11-27T14:38:5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3230"/>
        <p:guide pos="181"/>
        <p:guide pos="1429"/>
        <p:guide pos="2880"/>
        <p:guide orient="horz" pos="1416"/>
        <p:guide pos="54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ztopub901.ict.corp.rai.it\UO\MKMI\Palinsesti%20Tv%20e%20Stime\Audience%20TV\MONITOR_NEW\Presentazioni%20ascolti\2024\RGV%2028nov_ascolti+polcomm%20INV25\luc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ztopub901.ict.corp.rai.it\UO\MKMI\Palinsesti%20Tv%20e%20Stime\Audience%20TV\MONITOR_NEW\Presentazioni%20ascolti\2024\RGV%2028nov_ascolti+polcomm%20INV25\luc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hemeOverride" Target="../theme/themeOverride1.xml"/><Relationship Id="rId7" Type="http://schemas.openxmlformats.org/officeDocument/2006/relationships/image" Target="../media/image52.png"/><Relationship Id="rId2" Type="http://schemas.microsoft.com/office/2011/relationships/chartColorStyle" Target="colors6.xml"/><Relationship Id="rId1" Type="http://schemas.microsoft.com/office/2011/relationships/chartStyle" Target="style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hemeOverride" Target="../theme/themeOverride2.xml"/><Relationship Id="rId7" Type="http://schemas.openxmlformats.org/officeDocument/2006/relationships/image" Target="../media/image52.png"/><Relationship Id="rId2" Type="http://schemas.microsoft.com/office/2011/relationships/chartColorStyle" Target="colors7.xml"/><Relationship Id="rId1" Type="http://schemas.microsoft.com/office/2011/relationships/chartStyle" Target="style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63815573558363E-3"/>
          <c:y val="9.5699984245997294E-2"/>
          <c:w val="0.99489117165311425"/>
          <c:h val="0.73584426713947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reach% giornaliera</c:v>
                </c:pt>
              </c:strCache>
            </c:strRef>
          </c:tx>
          <c:spPr>
            <a:solidFill>
              <a:srgbClr val="C5C5FF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RAI</c:v>
                </c:pt>
                <c:pt idx="1">
                  <c:v>Netflix</c:v>
                </c:pt>
                <c:pt idx="2">
                  <c:v>YouTube</c:v>
                </c:pt>
                <c:pt idx="3">
                  <c:v>Prime Video</c:v>
                </c:pt>
                <c:pt idx="4">
                  <c:v>Disney+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0.68</c:v>
                </c:pt>
                <c:pt idx="1">
                  <c:v>0.16</c:v>
                </c:pt>
                <c:pt idx="2">
                  <c:v>0.15</c:v>
                </c:pt>
                <c:pt idx="3">
                  <c:v>0.08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F-4A2D-8F64-5B196828667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reach% settimanale</c:v>
                </c:pt>
              </c:strCache>
            </c:strRef>
          </c:tx>
          <c:spPr>
            <a:solidFill>
              <a:srgbClr val="2443EB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RAI</c:v>
                </c:pt>
                <c:pt idx="1">
                  <c:v>Netflix</c:v>
                </c:pt>
                <c:pt idx="2">
                  <c:v>YouTube</c:v>
                </c:pt>
                <c:pt idx="3">
                  <c:v>Prime Video</c:v>
                </c:pt>
                <c:pt idx="4">
                  <c:v>Disney+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0.1399999999999999</c:v>
                </c:pt>
                <c:pt idx="1">
                  <c:v>0.12999999999999998</c:v>
                </c:pt>
                <c:pt idx="2">
                  <c:v>0.12000000000000002</c:v>
                </c:pt>
                <c:pt idx="3">
                  <c:v>0.12000000000000001</c:v>
                </c:pt>
                <c:pt idx="4">
                  <c:v>6.0000000000000005E-2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BF-4A2D-8F64-5B196828667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reach% mensile</c:v>
                </c:pt>
              </c:strCache>
            </c:strRef>
          </c:tx>
          <c:spPr>
            <a:solidFill>
              <a:srgbClr val="000060"/>
            </a:solidFill>
            <a:ln cap="rnd"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RAI</c:v>
                </c:pt>
                <c:pt idx="1">
                  <c:v>Netflix</c:v>
                </c:pt>
                <c:pt idx="2">
                  <c:v>YouTube</c:v>
                </c:pt>
                <c:pt idx="3">
                  <c:v>Prime Video</c:v>
                </c:pt>
                <c:pt idx="4">
                  <c:v>Disney+</c:v>
                </c:pt>
              </c:strCache>
            </c:strRef>
          </c:cat>
          <c:val>
            <c:numRef>
              <c:f>Foglio1!$D$2:$D$6</c:f>
              <c:numCache>
                <c:formatCode>0%</c:formatCode>
                <c:ptCount val="5"/>
                <c:pt idx="0">
                  <c:v>0.1100000000000001</c:v>
                </c:pt>
                <c:pt idx="1">
                  <c:v>0.10000000000000003</c:v>
                </c:pt>
                <c:pt idx="2">
                  <c:v>0.12</c:v>
                </c:pt>
                <c:pt idx="3">
                  <c:v>0.10999999999999999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BF-4A2D-8F64-5B1968286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89169992"/>
        <c:axId val="489171432"/>
      </c:barChart>
      <c:catAx>
        <c:axId val="489169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9171432"/>
        <c:crosses val="autoZero"/>
        <c:auto val="1"/>
        <c:lblAlgn val="ctr"/>
        <c:lblOffset val="100"/>
        <c:noMultiLvlLbl val="0"/>
      </c:catAx>
      <c:valAx>
        <c:axId val="48917143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891699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01228752031648"/>
          <c:y val="3.9573309236472023E-2"/>
          <c:w val="0.19737812240682237"/>
          <c:h val="0.22506555555555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ricordo adv</c:v>
                </c:pt>
              </c:strCache>
            </c:strRef>
          </c:tx>
          <c:spPr>
            <a:solidFill>
              <a:srgbClr val="E829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break 
60"</c:v>
                </c:pt>
                <c:pt idx="1">
                  <c:v>break 
120"</c:v>
                </c:pt>
                <c:pt idx="2">
                  <c:v>break 
180"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141</c:v>
                </c:pt>
                <c:pt idx="1">
                  <c:v>109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D-4AFF-809A-D03A98327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9792880"/>
        <c:axId val="999786400"/>
      </c:barChart>
      <c:catAx>
        <c:axId val="99979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99786400"/>
        <c:crosses val="autoZero"/>
        <c:auto val="1"/>
        <c:lblAlgn val="ctr"/>
        <c:lblOffset val="100"/>
        <c:noMultiLvlLbl val="0"/>
      </c:catAx>
      <c:valAx>
        <c:axId val="99978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97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ricordo adv</c:v>
                </c:pt>
              </c:strCache>
            </c:strRef>
          </c:tx>
          <c:spPr>
            <a:solidFill>
              <a:srgbClr val="E829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prime tre</c:v>
                </c:pt>
                <c:pt idx="1">
                  <c:v>rotazione break</c:v>
                </c:pt>
                <c:pt idx="2">
                  <c:v>ultima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109</c:v>
                </c:pt>
                <c:pt idx="1">
                  <c:v>94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E-4899-BA4D-3F3110125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9792880"/>
        <c:axId val="999786400"/>
      </c:barChart>
      <c:catAx>
        <c:axId val="99979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99786400"/>
        <c:crosses val="autoZero"/>
        <c:auto val="1"/>
        <c:lblAlgn val="ctr"/>
        <c:lblOffset val="100"/>
        <c:noMultiLvlLbl val="0"/>
      </c:catAx>
      <c:valAx>
        <c:axId val="999786400"/>
        <c:scaling>
          <c:orientation val="minMax"/>
          <c:max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9997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'CURVA RAI-MDS'!$H$93:$H$123</c:f>
              <c:numCache>
                <c:formatCode>h:mm</c:formatCode>
                <c:ptCount val="31"/>
                <c:pt idx="0">
                  <c:v>0.33333333333333331</c:v>
                </c:pt>
                <c:pt idx="1">
                  <c:v>0.35416666666666669</c:v>
                </c:pt>
                <c:pt idx="2">
                  <c:v>0.375</c:v>
                </c:pt>
                <c:pt idx="3">
                  <c:v>0.39583333333333298</c:v>
                </c:pt>
                <c:pt idx="4">
                  <c:v>0.41666666666666702</c:v>
                </c:pt>
                <c:pt idx="5">
                  <c:v>0.4375</c:v>
                </c:pt>
                <c:pt idx="6">
                  <c:v>0.45833333333333298</c:v>
                </c:pt>
                <c:pt idx="7">
                  <c:v>0.47916666666666702</c:v>
                </c:pt>
                <c:pt idx="8">
                  <c:v>0.5</c:v>
                </c:pt>
                <c:pt idx="9">
                  <c:v>0.52083333333333304</c:v>
                </c:pt>
                <c:pt idx="10">
                  <c:v>0.54166666666666696</c:v>
                </c:pt>
                <c:pt idx="11">
                  <c:v>0.5625</c:v>
                </c:pt>
                <c:pt idx="12">
                  <c:v>0.58333333333333304</c:v>
                </c:pt>
                <c:pt idx="13">
                  <c:v>0.60416666666666696</c:v>
                </c:pt>
                <c:pt idx="14">
                  <c:v>0.625</c:v>
                </c:pt>
                <c:pt idx="15">
                  <c:v>0.64583333333333404</c:v>
                </c:pt>
                <c:pt idx="16">
                  <c:v>0.66666666666666696</c:v>
                </c:pt>
                <c:pt idx="17">
                  <c:v>0.6875</c:v>
                </c:pt>
                <c:pt idx="18">
                  <c:v>0.70833333333333404</c:v>
                </c:pt>
                <c:pt idx="19">
                  <c:v>0.72916666666666696</c:v>
                </c:pt>
                <c:pt idx="20">
                  <c:v>0.75</c:v>
                </c:pt>
                <c:pt idx="21">
                  <c:v>0.77083333333333404</c:v>
                </c:pt>
                <c:pt idx="22">
                  <c:v>0.79166666666666696</c:v>
                </c:pt>
                <c:pt idx="23">
                  <c:v>0.812500000000001</c:v>
                </c:pt>
                <c:pt idx="24">
                  <c:v>0.83333333333333404</c:v>
                </c:pt>
                <c:pt idx="25">
                  <c:v>0.85416666666666696</c:v>
                </c:pt>
                <c:pt idx="26">
                  <c:v>0.875000000000001</c:v>
                </c:pt>
                <c:pt idx="27">
                  <c:v>0.89583333333333404</c:v>
                </c:pt>
                <c:pt idx="28">
                  <c:v>0.91666666666666696</c:v>
                </c:pt>
                <c:pt idx="29">
                  <c:v>0.937500000000001</c:v>
                </c:pt>
                <c:pt idx="30">
                  <c:v>0.95833333333333404</c:v>
                </c:pt>
              </c:numCache>
            </c:numRef>
          </c:cat>
          <c:val>
            <c:numRef>
              <c:f>'CURVA RAI-MDS'!$I$93:$I$123</c:f>
              <c:numCache>
                <c:formatCode>General</c:formatCode>
                <c:ptCount val="31"/>
                <c:pt idx="0">
                  <c:v>1332753.5</c:v>
                </c:pt>
                <c:pt idx="1">
                  <c:v>1414137.5</c:v>
                </c:pt>
                <c:pt idx="2">
                  <c:v>1372741.5</c:v>
                </c:pt>
                <c:pt idx="3">
                  <c:v>1325608.5</c:v>
                </c:pt>
                <c:pt idx="4">
                  <c:v>1211134</c:v>
                </c:pt>
                <c:pt idx="5">
                  <c:v>1290853</c:v>
                </c:pt>
                <c:pt idx="6">
                  <c:v>1424309.5</c:v>
                </c:pt>
                <c:pt idx="7">
                  <c:v>1685815</c:v>
                </c:pt>
                <c:pt idx="8">
                  <c:v>2664296.5</c:v>
                </c:pt>
                <c:pt idx="9">
                  <c:v>3220542</c:v>
                </c:pt>
                <c:pt idx="10">
                  <c:v>4187249.5</c:v>
                </c:pt>
                <c:pt idx="11">
                  <c:v>4425797.5</c:v>
                </c:pt>
                <c:pt idx="12">
                  <c:v>4223379</c:v>
                </c:pt>
                <c:pt idx="13">
                  <c:v>3371714.5</c:v>
                </c:pt>
                <c:pt idx="14">
                  <c:v>2478564</c:v>
                </c:pt>
                <c:pt idx="15">
                  <c:v>2205910.5</c:v>
                </c:pt>
                <c:pt idx="16">
                  <c:v>2377252.5</c:v>
                </c:pt>
                <c:pt idx="17">
                  <c:v>2385386.5</c:v>
                </c:pt>
                <c:pt idx="18">
                  <c:v>2555170.5</c:v>
                </c:pt>
                <c:pt idx="19">
                  <c:v>3113292.5</c:v>
                </c:pt>
                <c:pt idx="20">
                  <c:v>3561798.5</c:v>
                </c:pt>
                <c:pt idx="21">
                  <c:v>4257899.5</c:v>
                </c:pt>
                <c:pt idx="22">
                  <c:v>5513434.5</c:v>
                </c:pt>
                <c:pt idx="23">
                  <c:v>6615176</c:v>
                </c:pt>
                <c:pt idx="24">
                  <c:v>6000000</c:v>
                </c:pt>
                <c:pt idx="25">
                  <c:v>6400000</c:v>
                </c:pt>
                <c:pt idx="26">
                  <c:v>7000000</c:v>
                </c:pt>
                <c:pt idx="27">
                  <c:v>6091444</c:v>
                </c:pt>
                <c:pt idx="28">
                  <c:v>5210550</c:v>
                </c:pt>
                <c:pt idx="29">
                  <c:v>4628790.5</c:v>
                </c:pt>
                <c:pt idx="30">
                  <c:v>4069303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575-480C-9F4A-684E2F5C358B}"/>
            </c:ext>
          </c:extLst>
        </c:ser>
        <c:ser>
          <c:idx val="1"/>
          <c:order val="1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'CURVA RAI-MDS'!$H$93:$H$123</c:f>
              <c:numCache>
                <c:formatCode>h:mm</c:formatCode>
                <c:ptCount val="31"/>
                <c:pt idx="0">
                  <c:v>0.33333333333333331</c:v>
                </c:pt>
                <c:pt idx="1">
                  <c:v>0.35416666666666669</c:v>
                </c:pt>
                <c:pt idx="2">
                  <c:v>0.375</c:v>
                </c:pt>
                <c:pt idx="3">
                  <c:v>0.39583333333333298</c:v>
                </c:pt>
                <c:pt idx="4">
                  <c:v>0.41666666666666702</c:v>
                </c:pt>
                <c:pt idx="5">
                  <c:v>0.4375</c:v>
                </c:pt>
                <c:pt idx="6">
                  <c:v>0.45833333333333298</c:v>
                </c:pt>
                <c:pt idx="7">
                  <c:v>0.47916666666666702</c:v>
                </c:pt>
                <c:pt idx="8">
                  <c:v>0.5</c:v>
                </c:pt>
                <c:pt idx="9">
                  <c:v>0.52083333333333304</c:v>
                </c:pt>
                <c:pt idx="10">
                  <c:v>0.54166666666666696</c:v>
                </c:pt>
                <c:pt idx="11">
                  <c:v>0.5625</c:v>
                </c:pt>
                <c:pt idx="12">
                  <c:v>0.58333333333333304</c:v>
                </c:pt>
                <c:pt idx="13">
                  <c:v>0.60416666666666696</c:v>
                </c:pt>
                <c:pt idx="14">
                  <c:v>0.625</c:v>
                </c:pt>
                <c:pt idx="15">
                  <c:v>0.64583333333333404</c:v>
                </c:pt>
                <c:pt idx="16">
                  <c:v>0.66666666666666696</c:v>
                </c:pt>
                <c:pt idx="17">
                  <c:v>0.6875</c:v>
                </c:pt>
                <c:pt idx="18">
                  <c:v>0.70833333333333404</c:v>
                </c:pt>
                <c:pt idx="19">
                  <c:v>0.72916666666666696</c:v>
                </c:pt>
                <c:pt idx="20">
                  <c:v>0.75</c:v>
                </c:pt>
                <c:pt idx="21">
                  <c:v>0.77083333333333404</c:v>
                </c:pt>
                <c:pt idx="22">
                  <c:v>0.79166666666666696</c:v>
                </c:pt>
                <c:pt idx="23">
                  <c:v>0.812500000000001</c:v>
                </c:pt>
                <c:pt idx="24">
                  <c:v>0.83333333333333404</c:v>
                </c:pt>
                <c:pt idx="25">
                  <c:v>0.85416666666666696</c:v>
                </c:pt>
                <c:pt idx="26">
                  <c:v>0.875000000000001</c:v>
                </c:pt>
                <c:pt idx="27">
                  <c:v>0.89583333333333404</c:v>
                </c:pt>
                <c:pt idx="28">
                  <c:v>0.91666666666666696</c:v>
                </c:pt>
                <c:pt idx="29">
                  <c:v>0.937500000000001</c:v>
                </c:pt>
                <c:pt idx="30">
                  <c:v>0.95833333333333404</c:v>
                </c:pt>
              </c:numCache>
            </c:numRef>
          </c:cat>
          <c:val>
            <c:numRef>
              <c:f>'CURVA RAI-MDS'!$J$93:$J$123</c:f>
              <c:numCache>
                <c:formatCode>General</c:formatCode>
                <c:ptCount val="31"/>
                <c:pt idx="0">
                  <c:v>1565231</c:v>
                </c:pt>
                <c:pt idx="1">
                  <c:v>1440719</c:v>
                </c:pt>
                <c:pt idx="2">
                  <c:v>1307244</c:v>
                </c:pt>
                <c:pt idx="3">
                  <c:v>1173278</c:v>
                </c:pt>
                <c:pt idx="4">
                  <c:v>1157595</c:v>
                </c:pt>
                <c:pt idx="5">
                  <c:v>1136526</c:v>
                </c:pt>
                <c:pt idx="6">
                  <c:v>1304788.5</c:v>
                </c:pt>
                <c:pt idx="7">
                  <c:v>1603866</c:v>
                </c:pt>
                <c:pt idx="8">
                  <c:v>2258729.5</c:v>
                </c:pt>
                <c:pt idx="9">
                  <c:v>3320531</c:v>
                </c:pt>
                <c:pt idx="10">
                  <c:v>3963382.5</c:v>
                </c:pt>
                <c:pt idx="11">
                  <c:v>3526722</c:v>
                </c:pt>
                <c:pt idx="12">
                  <c:v>3404650.5</c:v>
                </c:pt>
                <c:pt idx="13">
                  <c:v>3516847</c:v>
                </c:pt>
                <c:pt idx="14">
                  <c:v>3559885</c:v>
                </c:pt>
                <c:pt idx="15">
                  <c:v>3027316.5</c:v>
                </c:pt>
                <c:pt idx="16">
                  <c:v>2469113.5</c:v>
                </c:pt>
                <c:pt idx="17">
                  <c:v>2275348</c:v>
                </c:pt>
                <c:pt idx="18">
                  <c:v>2274374</c:v>
                </c:pt>
                <c:pt idx="19">
                  <c:v>2370346</c:v>
                </c:pt>
                <c:pt idx="20">
                  <c:v>2537300</c:v>
                </c:pt>
                <c:pt idx="21">
                  <c:v>3230962.5</c:v>
                </c:pt>
                <c:pt idx="22">
                  <c:v>4327086</c:v>
                </c:pt>
                <c:pt idx="23">
                  <c:v>4964623.5</c:v>
                </c:pt>
                <c:pt idx="24">
                  <c:v>5588159.5</c:v>
                </c:pt>
                <c:pt idx="25">
                  <c:v>5135163</c:v>
                </c:pt>
                <c:pt idx="26">
                  <c:v>5017361</c:v>
                </c:pt>
                <c:pt idx="27">
                  <c:v>5238912</c:v>
                </c:pt>
                <c:pt idx="28">
                  <c:v>4861215.5</c:v>
                </c:pt>
                <c:pt idx="29">
                  <c:v>4571510.5</c:v>
                </c:pt>
                <c:pt idx="30">
                  <c:v>4057672.5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575-480C-9F4A-684E2F5C3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778120"/>
        <c:axId val="682777760"/>
      </c:lineChart>
      <c:catAx>
        <c:axId val="68277812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82777760"/>
        <c:crosses val="autoZero"/>
        <c:auto val="1"/>
        <c:lblAlgn val="ctr"/>
        <c:lblOffset val="100"/>
        <c:noMultiLvlLbl val="0"/>
      </c:catAx>
      <c:valAx>
        <c:axId val="6827777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00388A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8277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9629637910724"/>
          <c:y val="6.0379095140814035E-3"/>
          <c:w val="0.87010358691702216"/>
          <c:h val="0.86716599069020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amr tv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Foglio1!$A$2:$A$3</c:f>
              <c:strCache>
                <c:ptCount val="2"/>
                <c:pt idx="0">
                  <c:v>r1</c:v>
                </c:pt>
                <c:pt idx="1">
                  <c:v>c5</c:v>
                </c:pt>
              </c:strCache>
            </c:strRef>
          </c:cat>
          <c:val>
            <c:numRef>
              <c:f>Foglio1!$B$2:$B$3</c:f>
              <c:numCache>
                <c:formatCode>#,##0</c:formatCode>
                <c:ptCount val="2"/>
                <c:pt idx="0">
                  <c:v>3600000</c:v>
                </c:pt>
                <c:pt idx="1">
                  <c:v>2400000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0-45CB-9B7A-E03D1C2BC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71094152"/>
        <c:axId val="1071096312"/>
      </c:barChart>
      <c:catAx>
        <c:axId val="1071094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071096312"/>
        <c:crosses val="autoZero"/>
        <c:auto val="1"/>
        <c:lblAlgn val="ctr"/>
        <c:lblOffset val="100"/>
        <c:noMultiLvlLbl val="0"/>
      </c:catAx>
      <c:valAx>
        <c:axId val="1071096312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07109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'affari tuoi'!$G$8</c:f>
              <c:strCache>
                <c:ptCount val="1"/>
                <c:pt idx="0">
                  <c:v>Rai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'affari tuoi'!$F$9:$F$26</c:f>
              <c:numCache>
                <c:formatCode>h:mm</c:formatCode>
                <c:ptCount val="18"/>
                <c:pt idx="0">
                  <c:v>0.85416666666666663</c:v>
                </c:pt>
                <c:pt idx="1">
                  <c:v>0.85763888888888884</c:v>
                </c:pt>
                <c:pt idx="2">
                  <c:v>0.86111111111111105</c:v>
                </c:pt>
                <c:pt idx="3">
                  <c:v>0.86458333333333304</c:v>
                </c:pt>
                <c:pt idx="4">
                  <c:v>0.86805555555555503</c:v>
                </c:pt>
                <c:pt idx="5">
                  <c:v>0.87152777777777801</c:v>
                </c:pt>
                <c:pt idx="6">
                  <c:v>0.875</c:v>
                </c:pt>
                <c:pt idx="7">
                  <c:v>0.87847222222222199</c:v>
                </c:pt>
                <c:pt idx="8">
                  <c:v>0.88194444444444398</c:v>
                </c:pt>
                <c:pt idx="9">
                  <c:v>0.88541666666666696</c:v>
                </c:pt>
                <c:pt idx="10">
                  <c:v>0.88888888888888895</c:v>
                </c:pt>
                <c:pt idx="11">
                  <c:v>0.89236111111111105</c:v>
                </c:pt>
                <c:pt idx="12">
                  <c:v>0.89583333333333304</c:v>
                </c:pt>
                <c:pt idx="13">
                  <c:v>0.89930555555555503</c:v>
                </c:pt>
                <c:pt idx="14">
                  <c:v>0.90277777777777801</c:v>
                </c:pt>
                <c:pt idx="15">
                  <c:v>0.90625</c:v>
                </c:pt>
                <c:pt idx="16">
                  <c:v>0.90972222222222199</c:v>
                </c:pt>
                <c:pt idx="17">
                  <c:v>0.91319444444444398</c:v>
                </c:pt>
              </c:numCache>
            </c:numRef>
          </c:cat>
          <c:val>
            <c:numRef>
              <c:f>'affari tuoi'!$G$9:$G$26</c:f>
              <c:numCache>
                <c:formatCode>#,##0</c:formatCode>
                <c:ptCount val="18"/>
                <c:pt idx="0">
                  <c:v>4581217</c:v>
                </c:pt>
                <c:pt idx="1">
                  <c:v>4348933</c:v>
                </c:pt>
                <c:pt idx="2">
                  <c:v>4390212</c:v>
                </c:pt>
                <c:pt idx="3">
                  <c:v>4593858</c:v>
                </c:pt>
                <c:pt idx="4">
                  <c:v>4827788</c:v>
                </c:pt>
                <c:pt idx="5">
                  <c:v>4966674</c:v>
                </c:pt>
                <c:pt idx="6">
                  <c:v>5064122</c:v>
                </c:pt>
                <c:pt idx="7">
                  <c:v>5206886</c:v>
                </c:pt>
                <c:pt idx="8">
                  <c:v>5286246</c:v>
                </c:pt>
                <c:pt idx="9">
                  <c:v>5479057</c:v>
                </c:pt>
                <c:pt idx="10">
                  <c:v>5756065</c:v>
                </c:pt>
                <c:pt idx="11">
                  <c:v>6026412</c:v>
                </c:pt>
                <c:pt idx="12">
                  <c:v>5781111</c:v>
                </c:pt>
                <c:pt idx="13">
                  <c:v>4370106</c:v>
                </c:pt>
                <c:pt idx="14">
                  <c:v>3881356</c:v>
                </c:pt>
                <c:pt idx="15">
                  <c:v>3820827</c:v>
                </c:pt>
                <c:pt idx="16">
                  <c:v>3873163</c:v>
                </c:pt>
                <c:pt idx="17">
                  <c:v>3784926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086-4E68-B756-1E207FB7C712}"/>
            </c:ext>
          </c:extLst>
        </c:ser>
        <c:ser>
          <c:idx val="1"/>
          <c:order val="1"/>
          <c:tx>
            <c:strRef>
              <c:f>'affari tuoi'!$H$8</c:f>
              <c:strCache>
                <c:ptCount val="1"/>
                <c:pt idx="0">
                  <c:v>Canale 5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'affari tuoi'!$F$9:$F$26</c:f>
              <c:numCache>
                <c:formatCode>h:mm</c:formatCode>
                <c:ptCount val="18"/>
                <c:pt idx="0">
                  <c:v>0.85416666666666663</c:v>
                </c:pt>
                <c:pt idx="1">
                  <c:v>0.85763888888888884</c:v>
                </c:pt>
                <c:pt idx="2">
                  <c:v>0.86111111111111105</c:v>
                </c:pt>
                <c:pt idx="3">
                  <c:v>0.86458333333333304</c:v>
                </c:pt>
                <c:pt idx="4">
                  <c:v>0.86805555555555503</c:v>
                </c:pt>
                <c:pt idx="5">
                  <c:v>0.87152777777777801</c:v>
                </c:pt>
                <c:pt idx="6">
                  <c:v>0.875</c:v>
                </c:pt>
                <c:pt idx="7">
                  <c:v>0.87847222222222199</c:v>
                </c:pt>
                <c:pt idx="8">
                  <c:v>0.88194444444444398</c:v>
                </c:pt>
                <c:pt idx="9">
                  <c:v>0.88541666666666696</c:v>
                </c:pt>
                <c:pt idx="10">
                  <c:v>0.88888888888888895</c:v>
                </c:pt>
                <c:pt idx="11">
                  <c:v>0.89236111111111105</c:v>
                </c:pt>
                <c:pt idx="12">
                  <c:v>0.89583333333333304</c:v>
                </c:pt>
                <c:pt idx="13">
                  <c:v>0.89930555555555503</c:v>
                </c:pt>
                <c:pt idx="14">
                  <c:v>0.90277777777777801</c:v>
                </c:pt>
                <c:pt idx="15">
                  <c:v>0.90625</c:v>
                </c:pt>
                <c:pt idx="16">
                  <c:v>0.90972222222222199</c:v>
                </c:pt>
                <c:pt idx="17">
                  <c:v>0.91319444444444398</c:v>
                </c:pt>
              </c:numCache>
            </c:numRef>
          </c:cat>
          <c:val>
            <c:numRef>
              <c:f>'affari tuoi'!$H$9:$H$26</c:f>
              <c:numCache>
                <c:formatCode>#,##0</c:formatCode>
                <c:ptCount val="18"/>
                <c:pt idx="0">
                  <c:v>3543487</c:v>
                </c:pt>
                <c:pt idx="1">
                  <c:v>3085013</c:v>
                </c:pt>
                <c:pt idx="2">
                  <c:v>2796447</c:v>
                </c:pt>
                <c:pt idx="3">
                  <c:v>2700734</c:v>
                </c:pt>
                <c:pt idx="4">
                  <c:v>2768610</c:v>
                </c:pt>
                <c:pt idx="5">
                  <c:v>2860063</c:v>
                </c:pt>
                <c:pt idx="6">
                  <c:v>2839411</c:v>
                </c:pt>
                <c:pt idx="7">
                  <c:v>2884394</c:v>
                </c:pt>
                <c:pt idx="8">
                  <c:v>2898603</c:v>
                </c:pt>
                <c:pt idx="9">
                  <c:v>2920309</c:v>
                </c:pt>
                <c:pt idx="10">
                  <c:v>3112736</c:v>
                </c:pt>
                <c:pt idx="11">
                  <c:v>3144171</c:v>
                </c:pt>
                <c:pt idx="12">
                  <c:v>2965488</c:v>
                </c:pt>
                <c:pt idx="13">
                  <c:v>2828796</c:v>
                </c:pt>
                <c:pt idx="14">
                  <c:v>2932354</c:v>
                </c:pt>
                <c:pt idx="15">
                  <c:v>2978003</c:v>
                </c:pt>
                <c:pt idx="16">
                  <c:v>2985337</c:v>
                </c:pt>
                <c:pt idx="17">
                  <c:v>2978508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086-4E68-B756-1E207FB7C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129784"/>
        <c:axId val="615130144"/>
      </c:lineChart>
      <c:catAx>
        <c:axId val="61512978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15130144"/>
        <c:crosses val="autoZero"/>
        <c:auto val="1"/>
        <c:lblAlgn val="ctr"/>
        <c:lblOffset val="100"/>
        <c:noMultiLvlLbl val="0"/>
      </c:catAx>
      <c:valAx>
        <c:axId val="6151301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77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1512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%tempo speso in PT RAI</c:v>
                </c:pt>
              </c:strCache>
            </c:strRef>
          </c:tx>
          <c:spPr>
            <a:ln>
              <a:solidFill>
                <a:srgbClr val="003E9B"/>
              </a:solidFill>
            </a:ln>
          </c:spPr>
          <c:dPt>
            <c:idx val="0"/>
            <c:bubble3D val="0"/>
            <c:explosion val="7"/>
            <c:spPr>
              <a:solidFill>
                <a:srgbClr val="E829CC"/>
              </a:solidFill>
              <a:ln w="76200">
                <a:solidFill>
                  <a:srgbClr val="E829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F-4D6C-BAEA-91B712839B29}"/>
              </c:ext>
            </c:extLst>
          </c:dPt>
          <c:dPt>
            <c:idx val="1"/>
            <c:bubble3D val="0"/>
            <c:spPr>
              <a:noFill/>
              <a:ln w="3175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3F-4D6C-BAEA-91B712839B2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9487776959765"/>
                      <c:h val="0.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3F-4D6C-BAEA-91B712839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PT</c:v>
                </c:pt>
                <c:pt idx="1">
                  <c:v>TD-PT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F-4D6C-BAEA-91B712839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%tempo speso in PT Rai 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E829CC"/>
              </a:solidFill>
              <a:ln w="76200">
                <a:solidFill>
                  <a:srgbClr val="E829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03-4BA8-A0C5-5218D02E597D}"/>
              </c:ext>
            </c:extLst>
          </c:dPt>
          <c:dPt>
            <c:idx val="1"/>
            <c:bubble3D val="0"/>
            <c:spPr>
              <a:noFill/>
              <a:ln w="3175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3-4BA8-A0C5-5218D02E59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9487776959765"/>
                      <c:h val="0.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03-4BA8-A0C5-5218D02E5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PT</c:v>
                </c:pt>
                <c:pt idx="1">
                  <c:v>TD-PT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3-4BA8-A0C5-5218D02E5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%tempo speso in PT Mset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3E-46F1-A2EF-AB24C235D158}"/>
              </c:ext>
            </c:extLst>
          </c:dPt>
          <c:dPt>
            <c:idx val="1"/>
            <c:bubble3D val="0"/>
            <c:spPr>
              <a:noFill/>
              <a:ln w="3175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3E-46F1-A2EF-AB24C235D1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9487776959765"/>
                      <c:h val="0.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3E-46F1-A2EF-AB24C235D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PT</c:v>
                </c:pt>
                <c:pt idx="1">
                  <c:v>TD-PT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0.33</c:v>
                </c:pt>
                <c:pt idx="1">
                  <c:v>0.66999999999999993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3E-46F1-A2EF-AB24C235D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%tempo speso in PT Canale5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8D-4D48-BF81-E1AACFA81C4B}"/>
              </c:ext>
            </c:extLst>
          </c:dPt>
          <c:dPt>
            <c:idx val="1"/>
            <c:bubble3D val="0"/>
            <c:spPr>
              <a:noFill/>
              <a:ln w="3175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8D-4D48-BF81-E1AACFA81C4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9487776959765"/>
                      <c:h val="0.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8D-4D48-BF81-E1AACFA81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PT</c:v>
                </c:pt>
                <c:pt idx="1">
                  <c:v>TD-PT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8D-4D48-BF81-E1AACFA81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79459870673261"/>
          <c:y val="6.0583247105924845E-2"/>
          <c:w val="0.81793956518947009"/>
          <c:h val="0.72438265367632326"/>
        </c:manualLayout>
      </c:layout>
      <c:bubbleChart>
        <c:varyColors val="0"/>
        <c:ser>
          <c:idx val="0"/>
          <c:order val="0"/>
          <c:tx>
            <c:v>profilo</c:v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2700">
                <a:solidFill>
                  <a:srgbClr val="E829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DC-4FAC-AB75-2DC4F7BF5943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DC-4FAC-AB75-2DC4F7BF5943}"/>
              </c:ext>
            </c:extLst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DC-4FAC-AB75-2DC4F7BF5943}"/>
              </c:ext>
            </c:extLst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7"/>
                <a:srcRect/>
                <a:stretch>
                  <a:fillRect t="15000" b="15000"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DC-4FAC-AB75-2DC4F7BF5943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8"/>
                <a:srcRect/>
                <a:stretch>
                  <a:fillRect l="10000" r="10000"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DC-4FAC-AB75-2DC4F7BF5943}"/>
              </c:ext>
            </c:extLst>
          </c:dPt>
          <c:xVal>
            <c:numRef>
              <c:f>Foglio1!$X$87:$X$91</c:f>
              <c:numCache>
                <c:formatCode>#,##0</c:formatCode>
                <c:ptCount val="5"/>
                <c:pt idx="0">
                  <c:v>100.05187601957586</c:v>
                </c:pt>
                <c:pt idx="1">
                  <c:v>93.672900623395677</c:v>
                </c:pt>
                <c:pt idx="2">
                  <c:v>119</c:v>
                </c:pt>
                <c:pt idx="3">
                  <c:v>108</c:v>
                </c:pt>
                <c:pt idx="4">
                  <c:v>112</c:v>
                </c:pt>
              </c:numCache>
            </c:numRef>
          </c:xVal>
          <c:yVal>
            <c:numRef>
              <c:f>Foglio1!$Y$87:$Y$91</c:f>
              <c:numCache>
                <c:formatCode>#,##0</c:formatCode>
                <c:ptCount val="5"/>
                <c:pt idx="0">
                  <c:v>103.44665579119086</c:v>
                </c:pt>
                <c:pt idx="1">
                  <c:v>74.305097176384294</c:v>
                </c:pt>
                <c:pt idx="2">
                  <c:v>161</c:v>
                </c:pt>
                <c:pt idx="3">
                  <c:v>118</c:v>
                </c:pt>
                <c:pt idx="4">
                  <c:v>119</c:v>
                </c:pt>
              </c:numCache>
            </c:numRef>
          </c:yVal>
          <c:bubbleSize>
            <c:numRef>
              <c:f>Foglio1!$J$87:$J$91</c:f>
              <c:numCache>
                <c:formatCode>0%</c:formatCode>
                <c:ptCount val="5"/>
                <c:pt idx="0">
                  <c:v>0.30649999999999999</c:v>
                </c:pt>
                <c:pt idx="1">
                  <c:v>0.2727</c:v>
                </c:pt>
                <c:pt idx="2">
                  <c:v>4.5100000000000001E-2</c:v>
                </c:pt>
                <c:pt idx="3">
                  <c:v>2.4400000000000002E-2</c:v>
                </c:pt>
                <c:pt idx="4">
                  <c:v>2.47E-2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5FDC-4FAC-AB75-2DC4F7BF5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7120144"/>
        <c:axId val="457119784"/>
      </c:bubbleChart>
      <c:valAx>
        <c:axId val="457120144"/>
        <c:scaling>
          <c:orientation val="minMax"/>
          <c:max val="150"/>
          <c:min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it-IT" sz="1000" b="0" i="0" u="none" strike="noStrike" kern="1200" baseline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AFF Consumatori </a:t>
                </a:r>
              </a:p>
            </c:rich>
          </c:tx>
          <c:layout>
            <c:manualLayout>
              <c:xMode val="edge"/>
              <c:yMode val="edge"/>
              <c:x val="0.43539897151156187"/>
              <c:y val="0.89810999350367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4F81BD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57119784"/>
        <c:crosses val="autoZero"/>
        <c:crossBetween val="midCat"/>
        <c:majorUnit val="25"/>
      </c:valAx>
      <c:valAx>
        <c:axId val="457119784"/>
        <c:scaling>
          <c:orientation val="minMax"/>
          <c:max val="175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it-IT" sz="1000"/>
                  <a:t>AFF Consumatori di alto livello</a:t>
                </a:r>
              </a:p>
            </c:rich>
          </c:tx>
          <c:layout>
            <c:manualLayout>
              <c:xMode val="edge"/>
              <c:yMode val="edge"/>
              <c:x val="2.7596729708431834E-2"/>
              <c:y val="6.05833333333333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F81BD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57120144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9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79459870673261"/>
          <c:y val="6.0583247105924845E-2"/>
          <c:w val="0.81793956518947009"/>
          <c:h val="0.72438265367632326"/>
        </c:manualLayout>
      </c:layout>
      <c:bubbleChart>
        <c:varyColors val="0"/>
        <c:ser>
          <c:idx val="0"/>
          <c:order val="0"/>
          <c:tx>
            <c:v>profilo</c:v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2700">
                <a:solidFill>
                  <a:srgbClr val="E829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DC-4FAC-AB75-2DC4F7BF5943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DC-4FAC-AB75-2DC4F7BF5943}"/>
              </c:ext>
            </c:extLst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DC-4FAC-AB75-2DC4F7BF5943}"/>
              </c:ext>
            </c:extLst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7"/>
                <a:srcRect/>
                <a:stretch>
                  <a:fillRect t="15000" b="15000"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DC-4FAC-AB75-2DC4F7BF5943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8"/>
                <a:srcRect/>
                <a:stretch>
                  <a:fillRect l="10000" r="10000"/>
                </a:stretch>
              </a:blip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DC-4FAC-AB75-2DC4F7BF5943}"/>
              </c:ext>
            </c:extLst>
          </c:dPt>
          <c:xVal>
            <c:numRef>
              <c:f>Foglio1!$X$87:$X$91</c:f>
              <c:numCache>
                <c:formatCode>#,##0</c:formatCode>
                <c:ptCount val="5"/>
                <c:pt idx="0">
                  <c:v>100.05187601957586</c:v>
                </c:pt>
                <c:pt idx="1">
                  <c:v>93.672900623395677</c:v>
                </c:pt>
                <c:pt idx="2">
                  <c:v>119</c:v>
                </c:pt>
                <c:pt idx="3">
                  <c:v>108</c:v>
                </c:pt>
                <c:pt idx="4">
                  <c:v>112</c:v>
                </c:pt>
              </c:numCache>
            </c:numRef>
          </c:xVal>
          <c:yVal>
            <c:numRef>
              <c:f>Foglio1!$Y$87:$Y$91</c:f>
              <c:numCache>
                <c:formatCode>#,##0</c:formatCode>
                <c:ptCount val="5"/>
                <c:pt idx="0">
                  <c:v>103.44665579119086</c:v>
                </c:pt>
                <c:pt idx="1">
                  <c:v>74.305097176384294</c:v>
                </c:pt>
                <c:pt idx="2">
                  <c:v>161</c:v>
                </c:pt>
                <c:pt idx="3">
                  <c:v>118</c:v>
                </c:pt>
                <c:pt idx="4">
                  <c:v>119</c:v>
                </c:pt>
              </c:numCache>
            </c:numRef>
          </c:yVal>
          <c:bubbleSize>
            <c:numRef>
              <c:f>Foglio1!$J$87:$J$91</c:f>
              <c:numCache>
                <c:formatCode>0%</c:formatCode>
                <c:ptCount val="5"/>
                <c:pt idx="0">
                  <c:v>0.30649999999999999</c:v>
                </c:pt>
                <c:pt idx="1">
                  <c:v>0.2727</c:v>
                </c:pt>
                <c:pt idx="2">
                  <c:v>4.5100000000000001E-2</c:v>
                </c:pt>
                <c:pt idx="3">
                  <c:v>2.4400000000000002E-2</c:v>
                </c:pt>
                <c:pt idx="4">
                  <c:v>2.47E-2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5FDC-4FAC-AB75-2DC4F7BF5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7120144"/>
        <c:axId val="457119784"/>
      </c:bubbleChart>
      <c:valAx>
        <c:axId val="457120144"/>
        <c:scaling>
          <c:orientation val="minMax"/>
          <c:max val="150"/>
          <c:min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it-IT" sz="1000" b="0" i="0" u="none" strike="noStrike" kern="1200" baseline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AFF Consumatori </a:t>
                </a:r>
              </a:p>
            </c:rich>
          </c:tx>
          <c:layout>
            <c:manualLayout>
              <c:xMode val="edge"/>
              <c:yMode val="edge"/>
              <c:x val="0.43539897151156187"/>
              <c:y val="0.89810999350367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4F81BD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57119784"/>
        <c:crosses val="autoZero"/>
        <c:crossBetween val="midCat"/>
        <c:majorUnit val="25"/>
      </c:valAx>
      <c:valAx>
        <c:axId val="457119784"/>
        <c:scaling>
          <c:orientation val="minMax"/>
          <c:max val="175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it-IT" sz="1000"/>
                  <a:t>AFF Consumatori di alto livello</a:t>
                </a:r>
              </a:p>
            </c:rich>
          </c:tx>
          <c:layout>
            <c:manualLayout>
              <c:xMode val="edge"/>
              <c:yMode val="edge"/>
              <c:x val="2.7596729708431834E-2"/>
              <c:y val="6.05833333333333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F81BD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57120144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9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COV CSE</c:v>
                </c:pt>
              </c:strCache>
            </c:strRef>
          </c:tx>
          <c:spPr>
            <a:solidFill>
              <a:srgbClr val="665DF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665D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6C-4921-B944-F65D100894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CD2DCDE-7444-4AC6-8F98-06D7922B855C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16C-4921-B944-F65D100894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5D398F-28F7-4750-9233-27A40BA58C4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16C-4921-B944-F65D100894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FA501A-6B3D-4076-8E23-DDBA341C4B9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16C-4921-B944-F65D100894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9F01B76-2324-4DF4-964C-B3ED5F0EEB6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16C-4921-B944-F65D100894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C21D56-BC39-436A-9B05-15290EC03B8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16C-4921-B944-F65D100894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B</c:v>
                </c:pt>
                <c:pt idx="1">
                  <c:v>MB</c:v>
                </c:pt>
                <c:pt idx="2">
                  <c:v>M</c:v>
                </c:pt>
                <c:pt idx="3">
                  <c:v>MA</c:v>
                </c:pt>
                <c:pt idx="4">
                  <c:v>A</c:v>
                </c:pt>
              </c:strCache>
            </c:strRef>
          </c:cat>
          <c:val>
            <c:numRef>
              <c:f>Foglio1!$B$2:$B$6</c:f>
              <c:numCache>
                <c:formatCode>#,##0</c:formatCode>
                <c:ptCount val="5"/>
                <c:pt idx="0">
                  <c:v>-118</c:v>
                </c:pt>
                <c:pt idx="1">
                  <c:v>-103</c:v>
                </c:pt>
                <c:pt idx="2">
                  <c:v>-109</c:v>
                </c:pt>
                <c:pt idx="3">
                  <c:v>-81</c:v>
                </c:pt>
                <c:pt idx="4">
                  <c:v>-67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Foglio1!$C$43:$C$47</c15:f>
                <c15:dlblRangeCache>
                  <c:ptCount val="5"/>
                  <c:pt idx="0">
                    <c:v>118</c:v>
                  </c:pt>
                  <c:pt idx="1">
                    <c:v>103</c:v>
                  </c:pt>
                  <c:pt idx="2">
                    <c:v>109</c:v>
                  </c:pt>
                  <c:pt idx="3">
                    <c:v>81</c:v>
                  </c:pt>
                  <c:pt idx="4">
                    <c:v>67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116C-4921-B944-F65D10089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35421768"/>
        <c:axId val="406851872"/>
      </c:barChart>
      <c:catAx>
        <c:axId val="635421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06851872"/>
        <c:crosses val="autoZero"/>
        <c:auto val="1"/>
        <c:lblAlgn val="ctr"/>
        <c:lblOffset val="100"/>
        <c:noMultiLvlLbl val="0"/>
      </c:catAx>
      <c:valAx>
        <c:axId val="406851872"/>
        <c:scaling>
          <c:orientation val="minMax"/>
          <c:max val="-50"/>
          <c:min val="-150"/>
        </c:scaling>
        <c:delete val="1"/>
        <c:axPos val="b"/>
        <c:numFmt formatCode="#,##0" sourceLinked="1"/>
        <c:majorTickMark val="out"/>
        <c:minorTickMark val="none"/>
        <c:tickLblPos val="nextTo"/>
        <c:crossAx val="63542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COV CSE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65DF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3B1-45D4-B6F7-1179DF744B63}"/>
              </c:ext>
            </c:extLst>
          </c:dPt>
          <c:dPt>
            <c:idx val="1"/>
            <c:invertIfNegative val="0"/>
            <c:bubble3D val="0"/>
            <c:spPr>
              <a:solidFill>
                <a:srgbClr val="665DF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B1-45D4-B6F7-1179DF744B63}"/>
              </c:ext>
            </c:extLst>
          </c:dPt>
          <c:dPt>
            <c:idx val="2"/>
            <c:invertIfNegative val="0"/>
            <c:bubble3D val="0"/>
            <c:spPr>
              <a:solidFill>
                <a:srgbClr val="665DF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3B1-45D4-B6F7-1179DF744B63}"/>
              </c:ext>
            </c:extLst>
          </c:dPt>
          <c:dPt>
            <c:idx val="3"/>
            <c:invertIfNegative val="0"/>
            <c:bubble3D val="0"/>
            <c:spPr>
              <a:solidFill>
                <a:srgbClr val="EC29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BF-484D-B0D8-F6659CF3851D}"/>
              </c:ext>
            </c:extLst>
          </c:dPt>
          <c:dPt>
            <c:idx val="4"/>
            <c:invertIfNegative val="0"/>
            <c:bubble3D val="0"/>
            <c:spPr>
              <a:solidFill>
                <a:srgbClr val="EC29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BF-484D-B0D8-F6659CF3851D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8BF-484D-B0D8-F6659CF38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B</c:v>
                </c:pt>
                <c:pt idx="1">
                  <c:v>MB</c:v>
                </c:pt>
                <c:pt idx="2">
                  <c:v>M</c:v>
                </c:pt>
                <c:pt idx="3">
                  <c:v>MA</c:v>
                </c:pt>
                <c:pt idx="4">
                  <c:v>A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97</c:v>
                </c:pt>
                <c:pt idx="1">
                  <c:v>98</c:v>
                </c:pt>
                <c:pt idx="2">
                  <c:v>98</c:v>
                </c:pt>
                <c:pt idx="3">
                  <c:v>103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BF-484D-B0D8-F6659CF38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635421768"/>
        <c:axId val="406851872"/>
      </c:barChart>
      <c:catAx>
        <c:axId val="635421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06851872"/>
        <c:crosses val="autoZero"/>
        <c:auto val="1"/>
        <c:lblAlgn val="ctr"/>
        <c:lblOffset val="100"/>
        <c:noMultiLvlLbl val="0"/>
      </c:catAx>
      <c:valAx>
        <c:axId val="406851872"/>
        <c:scaling>
          <c:orientation val="minMax"/>
          <c:max val="150"/>
          <c:min val="50"/>
        </c:scaling>
        <c:delete val="1"/>
        <c:axPos val="b"/>
        <c:numFmt formatCode="0" sourceLinked="1"/>
        <c:majorTickMark val="out"/>
        <c:minorTickMark val="none"/>
        <c:tickLblPos val="nextTo"/>
        <c:crossAx val="63542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2C2D600-8106-330B-E5F2-087D27E5A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D36585-D602-774D-4703-18F25946E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46444-3E59-482B-B68A-296D045619A5}" type="datetimeFigureOut">
              <a:rPr lang="it-IT" smtClean="0"/>
              <a:t>28/11/2024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98C12A-0C6B-9F88-A2FC-2E23CEB1E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52039C-0DE2-4BA0-3CB4-88EE638369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5A88-1A66-470D-9487-FB97F46DAA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25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CC12-5031-4CFA-BDA9-FD295ED21BDF}" type="datetimeFigureOut">
              <a:rPr lang="it-IT" smtClean="0"/>
              <a:t>28/11/2024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2424-6A00-49BF-9445-B53529808B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86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0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qualità dell’impaginazione pubblicitaria è un driver positivo per l’Attenzione (sia tv che digital)</a:t>
            </a:r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842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qualità dell’impaginazione pubblicitaria è un driver positivo per l’Attenzione (sia tv che digital)</a:t>
            </a:r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44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qualità dell’impaginazione pubblicitaria è un driver positivo per l’Attenzione. </a:t>
            </a:r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420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9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92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18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250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92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3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5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037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03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6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89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896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07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70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3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659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5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6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/>
              <a:t>Rai2: </a:t>
            </a:r>
            <a:r>
              <a:rPr lang="it-IT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8.529.000 (15%)</a:t>
            </a:r>
            <a:endParaRPr lang="it-IT" sz="1200" b="0" i="0" u="none" strike="noStrike" baseline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baseline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Sky</a:t>
            </a:r>
            <a:r>
              <a:rPr lang="it-IT" sz="1200" b="0" i="0" u="none" strike="noStrik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it-IT" sz="1200" b="0" i="0" u="none" strike="noStrike" baseline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Uno+Tennis</a:t>
            </a:r>
            <a:r>
              <a:rPr lang="it-IT" sz="1200" b="0" i="0" u="none" strike="noStrik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1.926.000 (3,4%)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 Sport: </a:t>
            </a:r>
            <a:r>
              <a: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1.438</a:t>
            </a:r>
            <a:r>
              <a:rPr lang="it-IT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.000 (2,5%)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Eurosport: </a:t>
            </a:r>
            <a:r>
              <a: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it-IT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.000 (&lt;1%)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82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1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45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8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7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6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5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1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6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7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8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3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0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3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0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6DCE572C-B8AF-91BE-A509-AB382B06D8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9615" y="300769"/>
            <a:ext cx="3096000" cy="1793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4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191658A7-7EB5-99C5-BA18-807E6B37F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9615" y="300769"/>
            <a:ext cx="3096000" cy="1793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7018B7-8942-87F2-AD91-52275D30D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9615" y="300769"/>
            <a:ext cx="3096000" cy="1793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6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6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37" r:id="rId3"/>
    <p:sldLayoutId id="2147483738" r:id="rId4"/>
    <p:sldLayoutId id="2147483741" r:id="rId5"/>
    <p:sldLayoutId id="2147483742" r:id="rId6"/>
    <p:sldLayoutId id="2147483748" r:id="rId7"/>
    <p:sldLayoutId id="2147483749" r:id="rId8"/>
    <p:sldLayoutId id="2147483744" r:id="rId9"/>
    <p:sldLayoutId id="2147483745" r:id="rId10"/>
    <p:sldLayoutId id="2147483750" r:id="rId11"/>
    <p:sldLayoutId id="2147483751" r:id="rId12"/>
    <p:sldLayoutId id="2147483746" r:id="rId13"/>
    <p:sldLayoutId id="2147483747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8.wdp"/><Relationship Id="rId5" Type="http://schemas.openxmlformats.org/officeDocument/2006/relationships/image" Target="../media/image59.pn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hart" Target="../charts/chart13.xml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chart" Target="../charts/chart14.xml"/><Relationship Id="rId7" Type="http://schemas.microsoft.com/office/2007/relationships/hdphoto" Target="../media/hdphoto10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2.png"/><Relationship Id="rId5" Type="http://schemas.microsoft.com/office/2007/relationships/hdphoto" Target="../media/hdphoto9.wdp"/><Relationship Id="rId4" Type="http://schemas.openxmlformats.org/officeDocument/2006/relationships/image" Target="../media/image81.png"/><Relationship Id="rId9" Type="http://schemas.microsoft.com/office/2007/relationships/hdphoto" Target="../media/hdphoto1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2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1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microsoft.com/office/2007/relationships/hdphoto" Target="../media/hdphoto6.wdp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png"/><Relationship Id="rId5" Type="http://schemas.openxmlformats.org/officeDocument/2006/relationships/chart" Target="../charts/chart3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chart" Target="../charts/chart7.xm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154C9D-901B-A1C8-90C9-CE9157F44ECE}"/>
              </a:ext>
            </a:extLst>
          </p:cNvPr>
          <p:cNvSpPr txBox="1"/>
          <p:nvPr/>
        </p:nvSpPr>
        <p:spPr>
          <a:xfrm>
            <a:off x="1717253" y="3327834"/>
            <a:ext cx="598709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Scenario ascolti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 INVERNO 2025</a:t>
            </a:r>
          </a:p>
        </p:txBody>
      </p:sp>
    </p:spTree>
    <p:extLst>
      <p:ext uri="{BB962C8B-B14F-4D97-AF65-F5344CB8AC3E}">
        <p14:creationId xmlns:p14="http://schemas.microsoft.com/office/powerpoint/2010/main" val="26274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93111A0-3891-8923-A4DF-9D965020F6B1}"/>
              </a:ext>
            </a:extLst>
          </p:cNvPr>
          <p:cNvSpPr/>
          <p:nvPr/>
        </p:nvSpPr>
        <p:spPr>
          <a:xfrm>
            <a:off x="965801" y="1804019"/>
            <a:ext cx="5400087" cy="2710023"/>
          </a:xfrm>
          <a:prstGeom prst="roundRect">
            <a:avLst>
              <a:gd name="adj" fmla="val 5191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858120"/>
            <a:ext cx="7884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novembre 2024, affinità espressa in indice di concentrazione di ascolto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AE700B-A43A-8263-4CD8-9E7CF3C2F2C2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contatti RAI si contano e… contano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6552F0E-EDF3-1E6A-AA33-E484C47D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278854"/>
              </p:ext>
            </p:extLst>
          </p:nvPr>
        </p:nvGraphicFramePr>
        <p:xfrm>
          <a:off x="1180325" y="2392315"/>
          <a:ext cx="270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D8C009B-C187-317B-AB3E-86FE2E823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16946"/>
              </p:ext>
            </p:extLst>
          </p:nvPr>
        </p:nvGraphicFramePr>
        <p:xfrm>
          <a:off x="3626605" y="2392315"/>
          <a:ext cx="270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4EC27A04-8E6D-4EFD-1D8F-0A1A3A297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55"/>
          <a:stretch/>
        </p:blipFill>
        <p:spPr bwMode="auto">
          <a:xfrm>
            <a:off x="2847990" y="2084283"/>
            <a:ext cx="4971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6BF2132E-159D-00CF-E9C7-539DDC2DAFB6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4EEEDFF-3A88-C135-2E6F-C26BF74C87D5}"/>
              </a:ext>
            </a:extLst>
          </p:cNvPr>
          <p:cNvSpPr/>
          <p:nvPr/>
        </p:nvSpPr>
        <p:spPr>
          <a:xfrm>
            <a:off x="3546967" y="2500938"/>
            <a:ext cx="540000" cy="1699133"/>
          </a:xfrm>
          <a:prstGeom prst="rect">
            <a:avLst/>
          </a:prstGeom>
          <a:solidFill>
            <a:srgbClr val="002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108000" rtlCol="0" anchor="ctr"/>
          <a:lstStyle/>
          <a:p>
            <a:pPr algn="ctr">
              <a:spcAft>
                <a:spcPts val="600"/>
              </a:spcAft>
            </a:pP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>
              <a:spcAft>
                <a:spcPts val="600"/>
              </a:spcAft>
            </a:pP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pPr algn="ctr">
              <a:spcAft>
                <a:spcPts val="600"/>
              </a:spcAft>
            </a:pP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algn="ctr">
              <a:spcAft>
                <a:spcPts val="600"/>
              </a:spcAft>
            </a:pP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</a:p>
          <a:p>
            <a:pPr algn="ctr">
              <a:spcAft>
                <a:spcPts val="600"/>
              </a:spcAft>
            </a:pP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6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93102404-DFCE-F294-8FE4-1570AB69B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84" y="2043359"/>
            <a:ext cx="405848" cy="4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9FE471-09DC-CD50-3B9C-DABBFAAAC915}"/>
              </a:ext>
            </a:extLst>
          </p:cNvPr>
          <p:cNvSpPr txBox="1"/>
          <p:nvPr/>
        </p:nvSpPr>
        <p:spPr>
          <a:xfrm>
            <a:off x="817030" y="1319434"/>
            <a:ext cx="530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Profilo – </a:t>
            </a:r>
            <a:r>
              <a:rPr lang="it-IT" sz="1600" b="1" cap="sm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generaliste</a:t>
            </a:r>
            <a:endParaRPr kumimoji="0" lang="it-IT" sz="1600" b="1" i="0" u="none" strike="noStrike" kern="1200" cap="small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52E800F-8707-C0DE-9DBC-9D7C326FB92C}"/>
              </a:ext>
            </a:extLst>
          </p:cNvPr>
          <p:cNvCxnSpPr>
            <a:cxnSpLocks/>
          </p:cNvCxnSpPr>
          <p:nvPr/>
        </p:nvCxnSpPr>
        <p:spPr>
          <a:xfrm>
            <a:off x="893231" y="1643117"/>
            <a:ext cx="55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4C2827-D4F0-C8FC-3A32-81DF11F6EAB9}"/>
              </a:ext>
            </a:extLst>
          </p:cNvPr>
          <p:cNvSpPr txBox="1"/>
          <p:nvPr/>
        </p:nvSpPr>
        <p:spPr>
          <a:xfrm>
            <a:off x="6654310" y="1906063"/>
            <a:ext cx="2124000" cy="2475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distribuzione sulle classi socio-economiche</a:t>
            </a:r>
          </a:p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Impatta su qualsiasi confronto:</a:t>
            </a:r>
          </a:p>
          <a:p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parla a tutti</a:t>
            </a:r>
          </a:p>
          <a:p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MDS</a:t>
            </a:r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riesce a comunicare alla parte alta della popolazione e disperde contatti nelle classi basse</a:t>
            </a:r>
          </a:p>
        </p:txBody>
      </p:sp>
    </p:spTree>
    <p:extLst>
      <p:ext uri="{BB962C8B-B14F-4D97-AF65-F5344CB8AC3E}">
        <p14:creationId xmlns:p14="http://schemas.microsoft.com/office/powerpoint/2010/main" val="1562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F5972D2-2A0A-76A6-6B2E-1926D55A8AA6}"/>
              </a:ext>
            </a:extLst>
          </p:cNvPr>
          <p:cNvSpPr/>
          <p:nvPr/>
        </p:nvSpPr>
        <p:spPr>
          <a:xfrm>
            <a:off x="7098721" y="510637"/>
            <a:ext cx="1548000" cy="282678"/>
          </a:xfrm>
          <a:prstGeom prst="roundRect">
            <a:avLst>
              <a:gd name="adj" fmla="val 50000"/>
            </a:avLst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AFFOLLAMENTO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F9F8335-9660-EA1A-738E-46CD6190650B}"/>
              </a:ext>
            </a:extLst>
          </p:cNvPr>
          <p:cNvSpPr txBox="1"/>
          <p:nvPr/>
        </p:nvSpPr>
        <p:spPr>
          <a:xfrm>
            <a:off x="742603" y="829601"/>
            <a:ext cx="7919085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affollamento e + posizioni qualitative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visibilità e attenzione per gli investitori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54BAD2-B645-337D-2F1D-FBAE730D7882}"/>
              </a:ext>
            </a:extLst>
          </p:cNvPr>
          <p:cNvSpPr txBox="1"/>
          <p:nvPr/>
        </p:nvSpPr>
        <p:spPr>
          <a:xfrm>
            <a:off x="683568" y="4858120"/>
            <a:ext cx="6258252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Elaborazione Rai Pubblicità su dati Auditel; analisi su canali generalisti; Ricerca FCP P(l)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Ad-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tention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5EB0F67-EEBB-001B-7619-D7FEB0E8A3E7}"/>
              </a:ext>
            </a:extLst>
          </p:cNvPr>
          <p:cNvSpPr/>
          <p:nvPr/>
        </p:nvSpPr>
        <p:spPr>
          <a:xfrm>
            <a:off x="796583" y="1801610"/>
            <a:ext cx="2520000" cy="3341890"/>
          </a:xfrm>
          <a:prstGeom prst="roundRect">
            <a:avLst>
              <a:gd name="adj" fmla="val 13093"/>
            </a:avLst>
          </a:prstGeom>
          <a:gradFill flip="none" rotWithShape="1">
            <a:gsLst>
              <a:gs pos="0">
                <a:srgbClr val="F228C9">
                  <a:alpha val="80000"/>
                </a:srgbClr>
              </a:gs>
              <a:gs pos="75000">
                <a:srgbClr val="F228C9">
                  <a:alpha val="30000"/>
                </a:srgbClr>
              </a:gs>
              <a:gs pos="88000">
                <a:srgbClr val="F228C9">
                  <a:alpha val="0"/>
                </a:srgbClr>
              </a:gs>
              <a:gs pos="100000">
                <a:srgbClr val="01329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B958DB-FA7F-B470-621C-31B496D2BF6E}"/>
              </a:ext>
            </a:extLst>
          </p:cNvPr>
          <p:cNvSpPr txBox="1"/>
          <p:nvPr/>
        </p:nvSpPr>
        <p:spPr>
          <a:xfrm>
            <a:off x="904583" y="1879300"/>
            <a:ext cx="2268000" cy="43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Break più corti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meno spot in ogni break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7CC4A1-FF37-66D5-AA33-154CAB8AC81E}"/>
              </a:ext>
            </a:extLst>
          </p:cNvPr>
          <p:cNvSpPr txBox="1"/>
          <p:nvPr/>
        </p:nvSpPr>
        <p:spPr>
          <a:xfrm>
            <a:off x="820393" y="2441595"/>
            <a:ext cx="248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3200" b="1">
                <a:ln>
                  <a:solidFill>
                    <a:srgbClr val="000B6C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  <a:p>
            <a:pPr lvl="0">
              <a:defRPr/>
            </a:pPr>
            <a:r>
              <a:rPr lang="it-IT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</a:t>
            </a: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 meno di</a:t>
            </a:r>
            <a:r>
              <a:rPr kumimoji="0" lang="it-IT" sz="140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terzo </a:t>
            </a: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dell’affollamento</a:t>
            </a:r>
            <a:r>
              <a:rPr kumimoji="0" lang="it-IT" sz="140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pubblicitario </a:t>
            </a:r>
          </a:p>
          <a:p>
            <a:pPr lvl="0">
              <a:defRPr/>
            </a:pP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dei competitor commerciali</a:t>
            </a:r>
          </a:p>
        </p:txBody>
      </p:sp>
    </p:spTree>
    <p:extLst>
      <p:ext uri="{BB962C8B-B14F-4D97-AF65-F5344CB8AC3E}">
        <p14:creationId xmlns:p14="http://schemas.microsoft.com/office/powerpoint/2010/main" val="29222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4CB981F-7588-0593-8535-C5EE37C17D21}"/>
              </a:ext>
            </a:extLst>
          </p:cNvPr>
          <p:cNvSpPr/>
          <p:nvPr/>
        </p:nvSpPr>
        <p:spPr>
          <a:xfrm>
            <a:off x="796583" y="1801610"/>
            <a:ext cx="5210240" cy="3341890"/>
          </a:xfrm>
          <a:prstGeom prst="roundRect">
            <a:avLst>
              <a:gd name="adj" fmla="val 13093"/>
            </a:avLst>
          </a:prstGeom>
          <a:gradFill flip="none" rotWithShape="1">
            <a:gsLst>
              <a:gs pos="0">
                <a:srgbClr val="F228C9">
                  <a:alpha val="80000"/>
                </a:srgbClr>
              </a:gs>
              <a:gs pos="74000">
                <a:srgbClr val="F228C9">
                  <a:alpha val="30000"/>
                </a:srgbClr>
              </a:gs>
              <a:gs pos="88000">
                <a:srgbClr val="F228C9">
                  <a:alpha val="0"/>
                </a:srgbClr>
              </a:gs>
              <a:gs pos="100000">
                <a:srgbClr val="01329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994396F-F04D-5007-7585-BB4BE9D17B62}"/>
              </a:ext>
            </a:extLst>
          </p:cNvPr>
          <p:cNvSpPr/>
          <p:nvPr/>
        </p:nvSpPr>
        <p:spPr>
          <a:xfrm>
            <a:off x="6150823" y="1801610"/>
            <a:ext cx="2520000" cy="3341890"/>
          </a:xfrm>
          <a:prstGeom prst="roundRect">
            <a:avLst>
              <a:gd name="adj" fmla="val 13093"/>
            </a:avLst>
          </a:prstGeom>
          <a:gradFill flip="none" rotWithShape="1">
            <a:gsLst>
              <a:gs pos="0">
                <a:srgbClr val="665DF6"/>
              </a:gs>
              <a:gs pos="74000">
                <a:srgbClr val="F228C9">
                  <a:alpha val="0"/>
                </a:srgbClr>
              </a:gs>
              <a:gs pos="87000">
                <a:srgbClr val="F228C9">
                  <a:alpha val="0"/>
                </a:srgbClr>
              </a:gs>
              <a:gs pos="100000">
                <a:srgbClr val="01329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F5972D2-2A0A-76A6-6B2E-1926D55A8AA6}"/>
              </a:ext>
            </a:extLst>
          </p:cNvPr>
          <p:cNvSpPr/>
          <p:nvPr/>
        </p:nvSpPr>
        <p:spPr>
          <a:xfrm>
            <a:off x="7098721" y="510637"/>
            <a:ext cx="1548000" cy="282678"/>
          </a:xfrm>
          <a:prstGeom prst="roundRect">
            <a:avLst>
              <a:gd name="adj" fmla="val 50000"/>
            </a:avLst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AFFOLLAMENTO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F9F8335-9660-EA1A-738E-46CD6190650B}"/>
              </a:ext>
            </a:extLst>
          </p:cNvPr>
          <p:cNvSpPr txBox="1"/>
          <p:nvPr/>
        </p:nvSpPr>
        <p:spPr>
          <a:xfrm>
            <a:off x="742603" y="829601"/>
            <a:ext cx="7919085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affollamento e + posizioni qualitative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visibilità e attenzione per gli investitori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54BAD2-B645-337D-2F1D-FBAE730D7882}"/>
              </a:ext>
            </a:extLst>
          </p:cNvPr>
          <p:cNvSpPr txBox="1"/>
          <p:nvPr/>
        </p:nvSpPr>
        <p:spPr>
          <a:xfrm>
            <a:off x="683568" y="4858120"/>
            <a:ext cx="6258252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Elaborazione Rai Pubblicità su dati Auditel; analisi su canali generalisti; Ricerca FCP P(l)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Ad-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tention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1" name="Grafico 40">
            <a:extLst>
              <a:ext uri="{FF2B5EF4-FFF2-40B4-BE49-F238E27FC236}">
                <a16:creationId xmlns:a16="http://schemas.microsoft.com/office/drawing/2014/main" id="{3B27DF87-BA3B-676A-9131-19C72A1B0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985630"/>
              </p:ext>
            </p:extLst>
          </p:nvPr>
        </p:nvGraphicFramePr>
        <p:xfrm>
          <a:off x="6330823" y="3138606"/>
          <a:ext cx="216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B10A7AB-6851-4269-69B8-1B5FC6CE886B}"/>
              </a:ext>
            </a:extLst>
          </p:cNvPr>
          <p:cNvSpPr txBox="1"/>
          <p:nvPr/>
        </p:nvSpPr>
        <p:spPr>
          <a:xfrm>
            <a:off x="6162874" y="2441595"/>
            <a:ext cx="2495898" cy="3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Ricordo pubblicitario spontaneo rispetto alla durata del break lineare </a:t>
            </a: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(indice)</a:t>
            </a:r>
            <a:endParaRPr lang="it-IT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D79C809-3AA7-5DF2-F5CB-E4B440BB67AD}"/>
              </a:ext>
            </a:extLst>
          </p:cNvPr>
          <p:cNvSpPr txBox="1"/>
          <p:nvPr/>
        </p:nvSpPr>
        <p:spPr>
          <a:xfrm>
            <a:off x="1044103" y="1879300"/>
            <a:ext cx="4457992" cy="43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Break più corti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meno spot in ogni break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31007F9-86AC-C9F1-1CCA-D6F076E0FACA}"/>
              </a:ext>
            </a:extLst>
          </p:cNvPr>
          <p:cNvSpPr txBox="1"/>
          <p:nvPr/>
        </p:nvSpPr>
        <p:spPr>
          <a:xfrm>
            <a:off x="6276823" y="1879300"/>
            <a:ext cx="2268000" cy="43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Più visibilità</a:t>
            </a:r>
          </a:p>
          <a:p>
            <a:pPr algn="ctr"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più ricordo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21B5AE-B9EF-9DD1-D7E8-A4991227C034}"/>
              </a:ext>
            </a:extLst>
          </p:cNvPr>
          <p:cNvSpPr txBox="1"/>
          <p:nvPr/>
        </p:nvSpPr>
        <p:spPr>
          <a:xfrm>
            <a:off x="820393" y="2441595"/>
            <a:ext cx="248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3200" b="1">
                <a:ln>
                  <a:solidFill>
                    <a:srgbClr val="000B6C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  <a:p>
            <a:pPr lvl="0">
              <a:defRPr/>
            </a:pPr>
            <a:r>
              <a:rPr lang="it-IT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</a:t>
            </a: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 meno di</a:t>
            </a:r>
            <a:r>
              <a:rPr kumimoji="0" lang="it-IT" sz="140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terzo </a:t>
            </a: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dell’affollamento</a:t>
            </a:r>
            <a:r>
              <a:rPr kumimoji="0" lang="it-IT" sz="140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pubblicitario </a:t>
            </a:r>
          </a:p>
          <a:p>
            <a:pPr lvl="0">
              <a:defRPr/>
            </a:pP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dei competitor commerciali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DAC91DF-9283-0D7A-EACC-3B10B3FCA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639"/>
          <a:stretch/>
        </p:blipFill>
        <p:spPr>
          <a:xfrm>
            <a:off x="3328203" y="2661016"/>
            <a:ext cx="2396082" cy="1800000"/>
          </a:xfrm>
          <a:prstGeom prst="roundRect">
            <a:avLst>
              <a:gd name="adj" fmla="val 7182"/>
            </a:avLst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41" grpId="0">
        <p:bldAsOne/>
      </p:bldGraphic>
      <p:bldP spid="43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5658228-FC67-A340-658B-AA90CAF7BB3F}"/>
              </a:ext>
            </a:extLst>
          </p:cNvPr>
          <p:cNvSpPr/>
          <p:nvPr/>
        </p:nvSpPr>
        <p:spPr>
          <a:xfrm>
            <a:off x="1234549" y="1801610"/>
            <a:ext cx="2520000" cy="3341890"/>
          </a:xfrm>
          <a:prstGeom prst="roundRect">
            <a:avLst>
              <a:gd name="adj" fmla="val 13093"/>
            </a:avLst>
          </a:prstGeom>
          <a:gradFill flip="none" rotWithShape="1">
            <a:gsLst>
              <a:gs pos="0">
                <a:srgbClr val="F228C9">
                  <a:alpha val="80000"/>
                </a:srgbClr>
              </a:gs>
              <a:gs pos="74000">
                <a:srgbClr val="F228C9">
                  <a:alpha val="30000"/>
                </a:srgbClr>
              </a:gs>
              <a:gs pos="88000">
                <a:srgbClr val="F228C9">
                  <a:alpha val="0"/>
                </a:srgbClr>
              </a:gs>
              <a:gs pos="100000">
                <a:srgbClr val="01329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69B10E9-65E0-7B8D-5285-03A3C19A5A27}"/>
              </a:ext>
            </a:extLst>
          </p:cNvPr>
          <p:cNvSpPr/>
          <p:nvPr/>
        </p:nvSpPr>
        <p:spPr>
          <a:xfrm>
            <a:off x="5264998" y="1801610"/>
            <a:ext cx="2520000" cy="3341890"/>
          </a:xfrm>
          <a:prstGeom prst="roundRect">
            <a:avLst>
              <a:gd name="adj" fmla="val 13093"/>
            </a:avLst>
          </a:prstGeom>
          <a:gradFill flip="none" rotWithShape="1">
            <a:gsLst>
              <a:gs pos="0">
                <a:srgbClr val="665DF6"/>
              </a:gs>
              <a:gs pos="74000">
                <a:srgbClr val="F228C9">
                  <a:alpha val="0"/>
                </a:srgbClr>
              </a:gs>
              <a:gs pos="87000">
                <a:srgbClr val="F228C9">
                  <a:alpha val="0"/>
                </a:srgbClr>
              </a:gs>
              <a:gs pos="100000">
                <a:srgbClr val="01329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F5972D2-2A0A-76A6-6B2E-1926D55A8AA6}"/>
              </a:ext>
            </a:extLst>
          </p:cNvPr>
          <p:cNvSpPr/>
          <p:nvPr/>
        </p:nvSpPr>
        <p:spPr>
          <a:xfrm>
            <a:off x="7098721" y="510637"/>
            <a:ext cx="1548000" cy="282678"/>
          </a:xfrm>
          <a:prstGeom prst="roundRect">
            <a:avLst>
              <a:gd name="adj" fmla="val 50000"/>
            </a:avLst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AFFOLLAMENTO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F9F8335-9660-EA1A-738E-46CD6190650B}"/>
              </a:ext>
            </a:extLst>
          </p:cNvPr>
          <p:cNvSpPr txBox="1"/>
          <p:nvPr/>
        </p:nvSpPr>
        <p:spPr>
          <a:xfrm>
            <a:off x="742603" y="829601"/>
            <a:ext cx="7919085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affollamento e + posizioni qualitative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visibilità e attenzione per gli investitori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54BAD2-B645-337D-2F1D-FBAE730D7882}"/>
              </a:ext>
            </a:extLst>
          </p:cNvPr>
          <p:cNvSpPr txBox="1"/>
          <p:nvPr/>
        </p:nvSpPr>
        <p:spPr>
          <a:xfrm>
            <a:off x="683568" y="4858120"/>
            <a:ext cx="6258252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Elaborazione Rai Pubblicità su dati Auditel; analisi su canali generalisti – ottobre 2024; Ricerca FCP P(l)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Ad-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tention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31007F9-86AC-C9F1-1CCA-D6F076E0FACA}"/>
              </a:ext>
            </a:extLst>
          </p:cNvPr>
          <p:cNvSpPr txBox="1"/>
          <p:nvPr/>
        </p:nvSpPr>
        <p:spPr>
          <a:xfrm>
            <a:off x="5390998" y="1879300"/>
            <a:ext cx="2268000" cy="43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Più visibilità</a:t>
            </a:r>
          </a:p>
          <a:p>
            <a:pPr algn="ctr"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più ricordo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9B3E4A2-CED4-C5A5-B5E2-9A08FDF34647}"/>
              </a:ext>
            </a:extLst>
          </p:cNvPr>
          <p:cNvSpPr txBox="1"/>
          <p:nvPr/>
        </p:nvSpPr>
        <p:spPr>
          <a:xfrm>
            <a:off x="1360549" y="1879300"/>
            <a:ext cx="2268000" cy="43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Più posizioni qualitative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D05780-7F32-21BD-B50C-BC5CCCA772FB}"/>
              </a:ext>
            </a:extLst>
          </p:cNvPr>
          <p:cNvSpPr txBox="1"/>
          <p:nvPr/>
        </p:nvSpPr>
        <p:spPr>
          <a:xfrm>
            <a:off x="1249383" y="2298720"/>
            <a:ext cx="24903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n>
                  <a:solidFill>
                    <a:srgbClr val="000B6C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it-IT" sz="2400" b="1">
                <a:ln>
                  <a:solidFill>
                    <a:srgbClr val="000B6C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it-IT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spazi </a:t>
            </a:r>
            <a:r>
              <a:rPr lang="it-IT" sz="14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it-IT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 sono PU e formati speciali</a:t>
            </a:r>
          </a:p>
          <a:p>
            <a:endParaRPr lang="it-IT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r>
              <a:rPr lang="it-IT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P80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1F5900-60E7-EA87-FE69-234A9102859E}"/>
              </a:ext>
            </a:extLst>
          </p:cNvPr>
          <p:cNvSpPr txBox="1"/>
          <p:nvPr/>
        </p:nvSpPr>
        <p:spPr>
          <a:xfrm>
            <a:off x="5277049" y="2441595"/>
            <a:ext cx="2495898" cy="3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Ricordo pubblicitario spontaneo nell’impaginazione </a:t>
            </a:r>
            <a:r>
              <a:rPr lang="it-IT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it-IT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lineare </a:t>
            </a: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(indice)</a:t>
            </a:r>
            <a:endParaRPr lang="it-IT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BD48E930-3EDE-564C-6B59-CFE8BF22C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463153"/>
              </p:ext>
            </p:extLst>
          </p:nvPr>
        </p:nvGraphicFramePr>
        <p:xfrm>
          <a:off x="5444998" y="3141003"/>
          <a:ext cx="216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56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/>
      <p:bldP spid="6" grpId="0"/>
      <p:bldGraphic spid="3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95B9EED-45E0-3C6F-27AF-BADAE285C643}"/>
              </a:ext>
            </a:extLst>
          </p:cNvPr>
          <p:cNvSpPr/>
          <p:nvPr/>
        </p:nvSpPr>
        <p:spPr>
          <a:xfrm>
            <a:off x="2469185" y="2121783"/>
            <a:ext cx="2357579" cy="2540223"/>
          </a:xfrm>
          <a:prstGeom prst="roundRect">
            <a:avLst/>
          </a:prstGeom>
          <a:solidFill>
            <a:srgbClr val="244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QUANTITÀ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43283F-4C8C-5DDE-6AD4-CC338CF70F25}"/>
              </a:ext>
            </a:extLst>
          </p:cNvPr>
          <p:cNvSpPr txBox="1"/>
          <p:nvPr/>
        </p:nvSpPr>
        <p:spPr>
          <a:xfrm>
            <a:off x="1574143" y="553202"/>
            <a:ext cx="735434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RAI: la sintesi perfetta tra quantità e qualità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86BD71-311B-C19A-B34B-137A1919D47F}"/>
              </a:ext>
            </a:extLst>
          </p:cNvPr>
          <p:cNvSpPr txBox="1"/>
          <p:nvPr/>
        </p:nvSpPr>
        <p:spPr>
          <a:xfrm>
            <a:off x="2549974" y="3034145"/>
            <a:ext cx="21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Coperture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Quote di PT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Quota generaliste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39524D8-71DB-1F31-1803-BB439A6C020A}"/>
              </a:ext>
            </a:extLst>
          </p:cNvPr>
          <p:cNvSpPr/>
          <p:nvPr/>
        </p:nvSpPr>
        <p:spPr>
          <a:xfrm>
            <a:off x="5428710" y="2121783"/>
            <a:ext cx="2357579" cy="2540223"/>
          </a:xfrm>
          <a:prstGeom prst="roundRect">
            <a:avLst/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QUALITÀ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B75101-01A9-6E3C-FE26-51868289E35C}"/>
              </a:ext>
            </a:extLst>
          </p:cNvPr>
          <p:cNvSpPr txBox="1"/>
          <p:nvPr/>
        </p:nvSpPr>
        <p:spPr>
          <a:xfrm>
            <a:off x="5509499" y="3034145"/>
            <a:ext cx="21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marR="0" lvl="0" indent="-28575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Affollamento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5E09BC-BC5E-4056-DDCC-E66AB905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1E3BB0-4031-CFD0-D321-3D68C59E1A69}"/>
              </a:ext>
            </a:extLst>
          </p:cNvPr>
          <p:cNvSpPr txBox="1"/>
          <p:nvPr/>
        </p:nvSpPr>
        <p:spPr>
          <a:xfrm>
            <a:off x="1529316" y="919077"/>
            <a:ext cx="710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Volumi e qualità dell’offerta rendono RAI unica e di maggior valore rispetto ai competitor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331B3B7-D307-BD2B-1710-0128C47C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96296" y="2104838"/>
            <a:ext cx="2389839" cy="257273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DBE93DB-E6E8-3A5D-E5C1-236D78109205}"/>
              </a:ext>
            </a:extLst>
          </p:cNvPr>
          <p:cNvSpPr/>
          <p:nvPr/>
        </p:nvSpPr>
        <p:spPr>
          <a:xfrm>
            <a:off x="9612426" y="2120405"/>
            <a:ext cx="2357579" cy="2541600"/>
          </a:xfrm>
          <a:prstGeom prst="roundRect">
            <a:avLst/>
          </a:prstGeom>
          <a:solidFill>
            <a:srgbClr val="CCCCF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0" lang="it-IT" sz="2300" b="1" i="0" u="none" strike="noStrike" kern="1200" cap="none" spc="0" normalizeH="0" baseline="0" noProof="0">
              <a:ln w="10160">
                <a:solidFill>
                  <a:srgbClr val="010B6B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5196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8D880F4-984A-FA8A-0603-CC3BD174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2596" y="2104838"/>
            <a:ext cx="2389839" cy="257273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95B9EED-45E0-3C6F-27AF-BADAE285C643}"/>
              </a:ext>
            </a:extLst>
          </p:cNvPr>
          <p:cNvSpPr/>
          <p:nvPr/>
        </p:nvSpPr>
        <p:spPr>
          <a:xfrm>
            <a:off x="1707185" y="2121783"/>
            <a:ext cx="2357579" cy="2540223"/>
          </a:xfrm>
          <a:prstGeom prst="roundRect">
            <a:avLst/>
          </a:prstGeom>
          <a:solidFill>
            <a:srgbClr val="244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QUANTITÀ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43283F-4C8C-5DDE-6AD4-CC338CF70F25}"/>
              </a:ext>
            </a:extLst>
          </p:cNvPr>
          <p:cNvSpPr txBox="1"/>
          <p:nvPr/>
        </p:nvSpPr>
        <p:spPr>
          <a:xfrm>
            <a:off x="1574143" y="553202"/>
            <a:ext cx="735434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RAI: la sintesi perfetta tra quantità e qualità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39524D8-71DB-1F31-1803-BB439A6C020A}"/>
              </a:ext>
            </a:extLst>
          </p:cNvPr>
          <p:cNvSpPr/>
          <p:nvPr/>
        </p:nvSpPr>
        <p:spPr>
          <a:xfrm>
            <a:off x="4190460" y="2121783"/>
            <a:ext cx="2357579" cy="2540223"/>
          </a:xfrm>
          <a:prstGeom prst="roundRect">
            <a:avLst/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QUALITÀ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5E09BC-BC5E-4056-DDCC-E66AB905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1E3BB0-4031-CFD0-D321-3D68C59E1A69}"/>
              </a:ext>
            </a:extLst>
          </p:cNvPr>
          <p:cNvSpPr txBox="1"/>
          <p:nvPr/>
        </p:nvSpPr>
        <p:spPr>
          <a:xfrm>
            <a:off x="1529316" y="919077"/>
            <a:ext cx="710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Volumi e qualità dell’offerta rendono RAI unica e di maggior valore rispetto ai competitor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88960F1-76E3-85FC-48AD-B256CE2F1CB1}"/>
              </a:ext>
            </a:extLst>
          </p:cNvPr>
          <p:cNvSpPr/>
          <p:nvPr/>
        </p:nvSpPr>
        <p:spPr>
          <a:xfrm>
            <a:off x="6678726" y="2120405"/>
            <a:ext cx="2357579" cy="2541600"/>
          </a:xfrm>
          <a:prstGeom prst="roundRect">
            <a:avLst/>
          </a:prstGeom>
          <a:solidFill>
            <a:srgbClr val="CCCCF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0" lang="it-IT" sz="2300" b="1" i="0" u="none" strike="noStrike" kern="1200" cap="none" spc="0" normalizeH="0" baseline="0" noProof="0">
              <a:ln w="10160">
                <a:solidFill>
                  <a:srgbClr val="010B6B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01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81EA501-75D0-E126-4281-696B74140046}"/>
              </a:ext>
            </a:extLst>
          </p:cNvPr>
          <p:cNvSpPr/>
          <p:nvPr/>
        </p:nvSpPr>
        <p:spPr>
          <a:xfrm>
            <a:off x="6672121" y="2120406"/>
            <a:ext cx="2357579" cy="2541600"/>
          </a:xfrm>
          <a:prstGeom prst="roundRect">
            <a:avLst/>
          </a:prstGeom>
          <a:solidFill>
            <a:srgbClr val="CCCCFF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0" lang="it-IT" sz="2300" b="1" i="0" u="none" strike="noStrike" kern="1200" cap="none" spc="0" normalizeH="0" baseline="0" noProof="0">
              <a:ln w="10160">
                <a:solidFill>
                  <a:srgbClr val="010B6B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43283F-4C8C-5DDE-6AD4-CC338CF70F25}"/>
              </a:ext>
            </a:extLst>
          </p:cNvPr>
          <p:cNvSpPr txBox="1"/>
          <p:nvPr/>
        </p:nvSpPr>
        <p:spPr>
          <a:xfrm>
            <a:off x="1574143" y="553202"/>
            <a:ext cx="735434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RAI: la sintesi perfetta tra quantità e qualità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5E09BC-BC5E-4056-DDCC-E66AB905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1E3BB0-4031-CFD0-D321-3D68C59E1A69}"/>
              </a:ext>
            </a:extLst>
          </p:cNvPr>
          <p:cNvSpPr txBox="1"/>
          <p:nvPr/>
        </p:nvSpPr>
        <p:spPr>
          <a:xfrm>
            <a:off x="1529316" y="919077"/>
            <a:ext cx="710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Volumi e qualità dell’offerta rendono RAI unica e di maggior valore rispetto ai competitor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67A9DB7-168F-54BC-29DF-5349009DE14D}"/>
              </a:ext>
            </a:extLst>
          </p:cNvPr>
          <p:cNvSpPr/>
          <p:nvPr/>
        </p:nvSpPr>
        <p:spPr>
          <a:xfrm>
            <a:off x="1707185" y="2121783"/>
            <a:ext cx="2357579" cy="2540223"/>
          </a:xfrm>
          <a:prstGeom prst="roundRect">
            <a:avLst/>
          </a:prstGeom>
          <a:solidFill>
            <a:srgbClr val="244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QUANTITÀ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55E278A-C016-F77C-3FD5-F4778B6B6C82}"/>
              </a:ext>
            </a:extLst>
          </p:cNvPr>
          <p:cNvSpPr/>
          <p:nvPr/>
        </p:nvSpPr>
        <p:spPr>
          <a:xfrm>
            <a:off x="4190460" y="2121783"/>
            <a:ext cx="2357579" cy="2540223"/>
          </a:xfrm>
          <a:prstGeom prst="roundRect">
            <a:avLst/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DC36C7-8663-AAD0-3766-A57D8E92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596" y="2104838"/>
            <a:ext cx="2389839" cy="2572735"/>
          </a:xfrm>
          <a:prstGeom prst="rect">
            <a:avLst/>
          </a:prstGeom>
          <a:scene3d>
            <a:camera prst="orthographicFront">
              <a:rot lat="0" lon="2154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5690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43283F-4C8C-5DDE-6AD4-CC338CF70F25}"/>
              </a:ext>
            </a:extLst>
          </p:cNvPr>
          <p:cNvSpPr txBox="1"/>
          <p:nvPr/>
        </p:nvSpPr>
        <p:spPr>
          <a:xfrm>
            <a:off x="1574143" y="553202"/>
            <a:ext cx="735434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RAI: la sintesi perfetta tra quantità e qualità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5E09BC-BC5E-4056-DDCC-E66AB905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1E3BB0-4031-CFD0-D321-3D68C59E1A69}"/>
              </a:ext>
            </a:extLst>
          </p:cNvPr>
          <p:cNvSpPr txBox="1"/>
          <p:nvPr/>
        </p:nvSpPr>
        <p:spPr>
          <a:xfrm>
            <a:off x="1529316" y="919077"/>
            <a:ext cx="710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Volumi e qualità dell’offerta rendono RAI unica e di maggior valore rispetto ai competitor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55E278A-C016-F77C-3FD5-F4778B6B6C82}"/>
              </a:ext>
            </a:extLst>
          </p:cNvPr>
          <p:cNvSpPr/>
          <p:nvPr/>
        </p:nvSpPr>
        <p:spPr>
          <a:xfrm>
            <a:off x="6672120" y="2121783"/>
            <a:ext cx="2357579" cy="2540223"/>
          </a:xfrm>
          <a:prstGeom prst="roundRect">
            <a:avLst/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QUALITÀ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5514034-565C-803A-9942-ACF8D1FE2917}"/>
              </a:ext>
            </a:extLst>
          </p:cNvPr>
          <p:cNvSpPr/>
          <p:nvPr/>
        </p:nvSpPr>
        <p:spPr>
          <a:xfrm>
            <a:off x="4189652" y="2121782"/>
            <a:ext cx="2357579" cy="2540223"/>
          </a:xfrm>
          <a:prstGeom prst="roundRect">
            <a:avLst/>
          </a:prstGeom>
          <a:solidFill>
            <a:srgbClr val="244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it-IT" sz="23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QUANTITÀ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7500CC3-E8E7-CDDB-BDA1-4AE6B7D16947}"/>
              </a:ext>
            </a:extLst>
          </p:cNvPr>
          <p:cNvSpPr/>
          <p:nvPr/>
        </p:nvSpPr>
        <p:spPr>
          <a:xfrm>
            <a:off x="1684449" y="2104838"/>
            <a:ext cx="2357579" cy="2541600"/>
          </a:xfrm>
          <a:prstGeom prst="roundRect">
            <a:avLst/>
          </a:prstGeom>
          <a:solidFill>
            <a:srgbClr val="CCCCF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0" lang="it-IT" sz="2300" b="1" i="0" u="none" strike="noStrike" kern="1200" cap="none" spc="0" normalizeH="0" baseline="0" noProof="0">
              <a:ln w="10160">
                <a:solidFill>
                  <a:srgbClr val="010B6B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B2714F0-9D25-5445-A471-7F419278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924" y="2089270"/>
            <a:ext cx="238983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E9EC37-383C-6DAC-10D6-014D9DA403AF}"/>
              </a:ext>
            </a:extLst>
          </p:cNvPr>
          <p:cNvSpPr txBox="1"/>
          <p:nvPr/>
        </p:nvSpPr>
        <p:spPr>
          <a:xfrm>
            <a:off x="4960592" y="1775685"/>
            <a:ext cx="3701096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Compongono un’offerta che combina quantità e qualità 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Posizionano Rai come leader e best performer a Novembre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consegnano un palinsesto molto solido nel 2025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7C62C81-143E-DE89-9F7C-BBCA669D8FFB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41CEFD-15FE-8A02-370C-9C1C3E6427B0}"/>
              </a:ext>
            </a:extLst>
          </p:cNvPr>
          <p:cNvSpPr txBox="1"/>
          <p:nvPr/>
        </p:nvSpPr>
        <p:spPr>
          <a:xfrm>
            <a:off x="742603" y="829601"/>
            <a:ext cx="7919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contenuti RAI sono un elemento distintivo sul mercato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6576060-B6E2-6128-D9E7-202FBE1E2EE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22494" t="8664" r="28555" b="23268"/>
          <a:stretch/>
        </p:blipFill>
        <p:spPr>
          <a:xfrm>
            <a:off x="2259181" y="1228920"/>
            <a:ext cx="1512000" cy="1440000"/>
          </a:xfrm>
          <a:prstGeom prst="rect">
            <a:avLst/>
          </a:prstGeom>
        </p:spPr>
      </p:pic>
      <p:pic>
        <p:nvPicPr>
          <p:cNvPr id="24" name="Immagine 23" descr="Immagine che contiene persona, sport, gioco atletico, aria aperta&#10;&#10;Descrizione generata automaticamente">
            <a:extLst>
              <a:ext uri="{FF2B5EF4-FFF2-40B4-BE49-F238E27FC236}">
                <a16:creationId xmlns:a16="http://schemas.microsoft.com/office/drawing/2014/main" id="{29DF16D2-7C9F-CDEF-D721-ABA185E0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34" y="3862668"/>
            <a:ext cx="1641128" cy="919032"/>
          </a:xfrm>
          <a:prstGeom prst="rect">
            <a:avLst/>
          </a:prstGeom>
        </p:spPr>
      </p:pic>
      <p:pic>
        <p:nvPicPr>
          <p:cNvPr id="25" name="Immagine 24" descr="Immagine che contiene Viso umano, vestiti, persona, uomo&#10;&#10;Descrizione generata automaticamente">
            <a:extLst>
              <a:ext uri="{FF2B5EF4-FFF2-40B4-BE49-F238E27FC236}">
                <a16:creationId xmlns:a16="http://schemas.microsoft.com/office/drawing/2014/main" id="{B005311F-9A8C-FB15-33BF-D03AA64D4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r="8259"/>
          <a:stretch/>
        </p:blipFill>
        <p:spPr>
          <a:xfrm>
            <a:off x="1042180" y="3512128"/>
            <a:ext cx="1596889" cy="135633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77765C4-7BE4-64DE-2BE8-77DB4D3E646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l="17458" r="19379" b="9401"/>
          <a:stretch/>
        </p:blipFill>
        <p:spPr>
          <a:xfrm>
            <a:off x="2666125" y="2547451"/>
            <a:ext cx="1392841" cy="128838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6D3920-9E87-4FF5-0ECA-1AD9F938B16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l="3426" r="4166"/>
          <a:stretch/>
        </p:blipFill>
        <p:spPr>
          <a:xfrm>
            <a:off x="1132911" y="2311479"/>
            <a:ext cx="1725195" cy="11738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5024A6F-B850-2578-361E-11644B02F0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rcRect l="29636"/>
          <a:stretch/>
        </p:blipFill>
        <p:spPr>
          <a:xfrm>
            <a:off x="1029628" y="1328067"/>
            <a:ext cx="1249680" cy="10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AB2A50-9075-5571-512D-485CDB4C3194}"/>
              </a:ext>
            </a:extLst>
          </p:cNvPr>
          <p:cNvSpPr txBox="1"/>
          <p:nvPr/>
        </p:nvSpPr>
        <p:spPr>
          <a:xfrm>
            <a:off x="742603" y="829601"/>
            <a:ext cx="7919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migliora in autunno e distanzia gli altri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72AFC50-DEBB-F140-9CA6-0AFBB84264A0}"/>
              </a:ext>
            </a:extLst>
          </p:cNvPr>
          <p:cNvSpPr/>
          <p:nvPr/>
        </p:nvSpPr>
        <p:spPr>
          <a:xfrm>
            <a:off x="3997956" y="2194376"/>
            <a:ext cx="1367937" cy="3596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1545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30,7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5E38847-C1D0-A5EC-72D6-DE44278AA6B5}"/>
              </a:ext>
            </a:extLst>
          </p:cNvPr>
          <p:cNvSpPr txBox="1"/>
          <p:nvPr/>
        </p:nvSpPr>
        <p:spPr>
          <a:xfrm>
            <a:off x="1021383" y="1373415"/>
            <a:ext cx="20337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novembre al top</a:t>
            </a:r>
            <a:endParaRPr kumimoji="0" lang="it-IT" sz="1600" i="0" u="none" strike="noStrike" kern="1200" cap="small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DBFB784-DF19-0A6B-1565-8C4CBCEDAD2F}"/>
              </a:ext>
            </a:extLst>
          </p:cNvPr>
          <p:cNvCxnSpPr>
            <a:cxnSpLocks/>
          </p:cNvCxnSpPr>
          <p:nvPr/>
        </p:nvCxnSpPr>
        <p:spPr>
          <a:xfrm flipV="1">
            <a:off x="1073338" y="1711969"/>
            <a:ext cx="6518309" cy="19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2" descr="U:\SV\MAPELLI\LOGHI UFFICIALI RAI_SCARICATI DA RAIPLACE_2018\rai\Rai _Logo RGB.png">
            <a:extLst>
              <a:ext uri="{FF2B5EF4-FFF2-40B4-BE49-F238E27FC236}">
                <a16:creationId xmlns:a16="http://schemas.microsoft.com/office/drawing/2014/main" id="{9235ED77-C6A5-AF6B-3211-998C8DB3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26" y="2194376"/>
            <a:ext cx="359600" cy="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CF9C0C2F-0B06-7076-9FBC-EA6094F4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33" y="4181698"/>
            <a:ext cx="451120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88DF33B3-60E1-8F4E-EAF8-BF88087D0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5"/>
          <a:stretch/>
        </p:blipFill>
        <p:spPr bwMode="auto">
          <a:xfrm>
            <a:off x="1375826" y="2739719"/>
            <a:ext cx="400008" cy="2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CADDAFE0-6DE9-6596-1F5E-0ADDC0459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61" y="3723545"/>
            <a:ext cx="47519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The Wonderz Solution | Wonderz">
            <a:extLst>
              <a:ext uri="{FF2B5EF4-FFF2-40B4-BE49-F238E27FC236}">
                <a16:creationId xmlns:a16="http://schemas.microsoft.com/office/drawing/2014/main" id="{089480E6-6363-8B9E-D2C1-583B48182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75"/>
          <a:stretch/>
        </p:blipFill>
        <p:spPr bwMode="auto">
          <a:xfrm>
            <a:off x="1394332" y="3049783"/>
            <a:ext cx="359456" cy="6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8A6DA990-171D-0C49-745F-90365DD5ADB8}"/>
              </a:ext>
            </a:extLst>
          </p:cNvPr>
          <p:cNvSpPr/>
          <p:nvPr/>
        </p:nvSpPr>
        <p:spPr>
          <a:xfrm>
            <a:off x="3997956" y="2690255"/>
            <a:ext cx="1367937" cy="359600"/>
          </a:xfrm>
          <a:prstGeom prst="roundRect">
            <a:avLst/>
          </a:prstGeom>
          <a:noFill/>
          <a:ln w="31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27,2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4DEC356-2521-9338-5ABD-495E6164E2D3}"/>
              </a:ext>
            </a:extLst>
          </p:cNvPr>
          <p:cNvSpPr/>
          <p:nvPr/>
        </p:nvSpPr>
        <p:spPr>
          <a:xfrm>
            <a:off x="3997955" y="3190782"/>
            <a:ext cx="1367937" cy="359600"/>
          </a:xfrm>
          <a:prstGeom prst="roundRect">
            <a:avLst/>
          </a:prstGeom>
          <a:noFill/>
          <a:ln w="31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</a:t>
            </a:r>
            <a:endParaRPr kumimoji="0" lang="it-IT" sz="1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E2480E01-D4E0-AB07-6E5E-53520AF8842B}"/>
              </a:ext>
            </a:extLst>
          </p:cNvPr>
          <p:cNvSpPr/>
          <p:nvPr/>
        </p:nvSpPr>
        <p:spPr>
          <a:xfrm>
            <a:off x="3997955" y="3687745"/>
            <a:ext cx="1367937" cy="359600"/>
          </a:xfrm>
          <a:prstGeom prst="roundRect">
            <a:avLst/>
          </a:prstGeom>
          <a:noFill/>
          <a:ln w="31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7,4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9EB950BB-0291-7A1F-A80A-0BE1FD0411B1}"/>
              </a:ext>
            </a:extLst>
          </p:cNvPr>
          <p:cNvSpPr/>
          <p:nvPr/>
        </p:nvSpPr>
        <p:spPr>
          <a:xfrm>
            <a:off x="3997954" y="4172898"/>
            <a:ext cx="1367937" cy="359600"/>
          </a:xfrm>
          <a:prstGeom prst="roundRect">
            <a:avLst/>
          </a:prstGeom>
          <a:noFill/>
          <a:ln w="31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4,9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8E7E4DF-4F48-FB58-3FB0-B0BE9AB48BF3}"/>
              </a:ext>
            </a:extLst>
          </p:cNvPr>
          <p:cNvSpPr txBox="1"/>
          <p:nvPr/>
        </p:nvSpPr>
        <p:spPr>
          <a:xfrm>
            <a:off x="4264594" y="1835994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 giorno</a:t>
            </a:r>
          </a:p>
          <a:p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endParaRPr lang="it-IT" sz="90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C5F9D9B-2A62-9466-2DF2-7ACD82A128FC}"/>
              </a:ext>
            </a:extLst>
          </p:cNvPr>
          <p:cNvSpPr txBox="1"/>
          <p:nvPr/>
        </p:nvSpPr>
        <p:spPr>
          <a:xfrm>
            <a:off x="683567" y="4858120"/>
            <a:ext cx="3959317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lang="it-IT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Auditel – target Individui, fascia 07:00-26:00, canali generalisti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42658103-94D8-51B7-1E50-89E4FB8EA52A}"/>
              </a:ext>
            </a:extLst>
          </p:cNvPr>
          <p:cNvSpPr/>
          <p:nvPr/>
        </p:nvSpPr>
        <p:spPr>
          <a:xfrm>
            <a:off x="2269629" y="2194376"/>
            <a:ext cx="1083166" cy="35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28,8</a:t>
            </a:r>
          </a:p>
        </p:txBody>
      </p:sp>
      <p:sp>
        <p:nvSpPr>
          <p:cNvPr id="61" name="Rettangolo con angoli arrotondati 60">
            <a:extLst>
              <a:ext uri="{FF2B5EF4-FFF2-40B4-BE49-F238E27FC236}">
                <a16:creationId xmlns:a16="http://schemas.microsoft.com/office/drawing/2014/main" id="{F421C17E-AD5C-AAA6-DACF-E739E4F7B75D}"/>
              </a:ext>
            </a:extLst>
          </p:cNvPr>
          <p:cNvSpPr/>
          <p:nvPr/>
        </p:nvSpPr>
        <p:spPr>
          <a:xfrm>
            <a:off x="2269629" y="2690255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27,4</a:t>
            </a: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E9354DE2-3F06-CE57-3386-96FC313BDCF4}"/>
              </a:ext>
            </a:extLst>
          </p:cNvPr>
          <p:cNvSpPr/>
          <p:nvPr/>
        </p:nvSpPr>
        <p:spPr>
          <a:xfrm>
            <a:off x="2269628" y="3190782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</a:t>
            </a:r>
            <a:endParaRPr kumimoji="0" lang="it-IT" sz="1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FF933F2D-C9FA-9D51-2E2B-E3A44F993BE4}"/>
              </a:ext>
            </a:extLst>
          </p:cNvPr>
          <p:cNvSpPr/>
          <p:nvPr/>
        </p:nvSpPr>
        <p:spPr>
          <a:xfrm>
            <a:off x="2269628" y="3687745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8,1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40A1052F-42C6-E64D-D245-E5F0D059C0DC}"/>
              </a:ext>
            </a:extLst>
          </p:cNvPr>
          <p:cNvSpPr/>
          <p:nvPr/>
        </p:nvSpPr>
        <p:spPr>
          <a:xfrm>
            <a:off x="2269627" y="4172898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4,7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0C100895-537D-05CD-027E-7CCF61945A7B}"/>
              </a:ext>
            </a:extLst>
          </p:cNvPr>
          <p:cNvSpPr txBox="1"/>
          <p:nvPr/>
        </p:nvSpPr>
        <p:spPr>
          <a:xfrm>
            <a:off x="2361888" y="1835994"/>
            <a:ext cx="1084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 giorno</a:t>
            </a:r>
          </a:p>
          <a:p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SETTEMBRE</a:t>
            </a:r>
            <a:endParaRPr lang="it-IT" sz="900"/>
          </a:p>
        </p:txBody>
      </p:sp>
      <p:sp>
        <p:nvSpPr>
          <p:cNvPr id="67" name="Rettangolo con angoli arrotondati 66">
            <a:extLst>
              <a:ext uri="{FF2B5EF4-FFF2-40B4-BE49-F238E27FC236}">
                <a16:creationId xmlns:a16="http://schemas.microsoft.com/office/drawing/2014/main" id="{1DDC3762-28A3-6061-92EF-89B807C3C29A}"/>
              </a:ext>
            </a:extLst>
          </p:cNvPr>
          <p:cNvSpPr/>
          <p:nvPr/>
        </p:nvSpPr>
        <p:spPr>
          <a:xfrm>
            <a:off x="6011054" y="2194376"/>
            <a:ext cx="1083166" cy="35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+1,9</a:t>
            </a:r>
          </a:p>
        </p:txBody>
      </p:sp>
      <p:sp>
        <p:nvSpPr>
          <p:cNvPr id="68" name="Rettangolo con angoli arrotondati 67">
            <a:extLst>
              <a:ext uri="{FF2B5EF4-FFF2-40B4-BE49-F238E27FC236}">
                <a16:creationId xmlns:a16="http://schemas.microsoft.com/office/drawing/2014/main" id="{16D2E20D-E7EC-D541-A04D-4B1F30D696A1}"/>
              </a:ext>
            </a:extLst>
          </p:cNvPr>
          <p:cNvSpPr/>
          <p:nvPr/>
        </p:nvSpPr>
        <p:spPr>
          <a:xfrm>
            <a:off x="5995379" y="2690255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-0,2</a:t>
            </a:r>
          </a:p>
        </p:txBody>
      </p:sp>
      <p:sp>
        <p:nvSpPr>
          <p:cNvPr id="69" name="Rettangolo con angoli arrotondati 68">
            <a:extLst>
              <a:ext uri="{FF2B5EF4-FFF2-40B4-BE49-F238E27FC236}">
                <a16:creationId xmlns:a16="http://schemas.microsoft.com/office/drawing/2014/main" id="{2F66B2C6-06CC-1128-73D8-E01CAB2548B9}"/>
              </a:ext>
            </a:extLst>
          </p:cNvPr>
          <p:cNvSpPr/>
          <p:nvPr/>
        </p:nvSpPr>
        <p:spPr>
          <a:xfrm>
            <a:off x="5995378" y="3190782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-0,6</a:t>
            </a:r>
            <a:endParaRPr kumimoji="0" lang="it-IT" sz="1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D6163D0E-68DF-6DC1-ABA9-B3F72B1962AC}"/>
              </a:ext>
            </a:extLst>
          </p:cNvPr>
          <p:cNvSpPr/>
          <p:nvPr/>
        </p:nvSpPr>
        <p:spPr>
          <a:xfrm>
            <a:off x="5995378" y="3687745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-0,7</a:t>
            </a:r>
          </a:p>
        </p:txBody>
      </p:sp>
      <p:sp>
        <p:nvSpPr>
          <p:cNvPr id="71" name="Rettangolo con angoli arrotondati 70">
            <a:extLst>
              <a:ext uri="{FF2B5EF4-FFF2-40B4-BE49-F238E27FC236}">
                <a16:creationId xmlns:a16="http://schemas.microsoft.com/office/drawing/2014/main" id="{063CFD13-110A-845D-E432-AF439B29B3D9}"/>
              </a:ext>
            </a:extLst>
          </p:cNvPr>
          <p:cNvSpPr/>
          <p:nvPr/>
        </p:nvSpPr>
        <p:spPr>
          <a:xfrm>
            <a:off x="5995377" y="4172898"/>
            <a:ext cx="1083166" cy="359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+0,2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C86D653E-95F0-7EA6-8AC9-85555566069B}"/>
              </a:ext>
            </a:extLst>
          </p:cNvPr>
          <p:cNvSpPr txBox="1"/>
          <p:nvPr/>
        </p:nvSpPr>
        <p:spPr>
          <a:xfrm>
            <a:off x="2806932" y="1377699"/>
            <a:ext cx="47239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RAI guadagna quote rispetto all’inizio stagione</a:t>
            </a:r>
            <a:endParaRPr kumimoji="0" lang="it-IT" sz="1600" i="0" u="none" strike="noStrike" kern="1200" cap="small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747FC48-1611-0931-D56C-425A048B4325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B19C98-98D2-6FBD-4799-EF4C8ED09135}"/>
              </a:ext>
            </a:extLst>
          </p:cNvPr>
          <p:cNvSpPr txBox="1"/>
          <p:nvPr/>
        </p:nvSpPr>
        <p:spPr>
          <a:xfrm>
            <a:off x="1686583" y="2310898"/>
            <a:ext cx="5209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6DD116-2CCB-E56E-F8AD-03FD6B094F43}"/>
              </a:ext>
            </a:extLst>
          </p:cNvPr>
          <p:cNvSpPr txBox="1"/>
          <p:nvPr/>
        </p:nvSpPr>
        <p:spPr>
          <a:xfrm>
            <a:off x="1694420" y="2783811"/>
            <a:ext cx="5209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3237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95B9EED-45E0-3C6F-27AF-BADAE285C643}"/>
              </a:ext>
            </a:extLst>
          </p:cNvPr>
          <p:cNvSpPr/>
          <p:nvPr/>
        </p:nvSpPr>
        <p:spPr>
          <a:xfrm>
            <a:off x="2469185" y="2121783"/>
            <a:ext cx="2357579" cy="2540223"/>
          </a:xfrm>
          <a:prstGeom prst="roundRect">
            <a:avLst/>
          </a:prstGeom>
          <a:solidFill>
            <a:srgbClr val="244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43283F-4C8C-5DDE-6AD4-CC338CF70F25}"/>
              </a:ext>
            </a:extLst>
          </p:cNvPr>
          <p:cNvSpPr txBox="1"/>
          <p:nvPr/>
        </p:nvSpPr>
        <p:spPr>
          <a:xfrm>
            <a:off x="1574143" y="553202"/>
            <a:ext cx="735434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RAI: la sintesi perfetta tra quantità e qualità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86BD71-311B-C19A-B34B-137A1919D47F}"/>
              </a:ext>
            </a:extLst>
          </p:cNvPr>
          <p:cNvSpPr txBox="1"/>
          <p:nvPr/>
        </p:nvSpPr>
        <p:spPr>
          <a:xfrm>
            <a:off x="2549974" y="3034145"/>
            <a:ext cx="21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Coperture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di PT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Quota generaliste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FD7300A-0FD6-C6DD-CF6A-8C2552BB4AC8}"/>
              </a:ext>
            </a:extLst>
          </p:cNvPr>
          <p:cNvSpPr/>
          <p:nvPr/>
        </p:nvSpPr>
        <p:spPr>
          <a:xfrm>
            <a:off x="2561035" y="2256883"/>
            <a:ext cx="217387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QUANTITÀ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39524D8-71DB-1F31-1803-BB439A6C020A}"/>
              </a:ext>
            </a:extLst>
          </p:cNvPr>
          <p:cNvSpPr/>
          <p:nvPr/>
        </p:nvSpPr>
        <p:spPr>
          <a:xfrm>
            <a:off x="5428710" y="2121783"/>
            <a:ext cx="2357579" cy="2540223"/>
          </a:xfrm>
          <a:prstGeom prst="roundRect">
            <a:avLst/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B75101-01A9-6E3C-FE26-51868289E35C}"/>
              </a:ext>
            </a:extLst>
          </p:cNvPr>
          <p:cNvSpPr txBox="1"/>
          <p:nvPr/>
        </p:nvSpPr>
        <p:spPr>
          <a:xfrm>
            <a:off x="5509499" y="3034145"/>
            <a:ext cx="21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marR="0" lvl="0" indent="-28575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Profilo</a:t>
            </a:r>
          </a:p>
          <a:p>
            <a:r>
              <a:rPr lang="it-IT"/>
              <a:t>A</a:t>
            </a:r>
            <a:r>
              <a:rPr lang="it-IT" err="1"/>
              <a:t>ffollamento</a:t>
            </a:r>
            <a:endParaRPr lang="it-IT"/>
          </a:p>
          <a:p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7BFB25-643C-62A2-56BE-B5C0610B63B6}"/>
              </a:ext>
            </a:extLst>
          </p:cNvPr>
          <p:cNvSpPr/>
          <p:nvPr/>
        </p:nvSpPr>
        <p:spPr>
          <a:xfrm>
            <a:off x="5520560" y="2256883"/>
            <a:ext cx="217387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 w="10160">
                  <a:solidFill>
                    <a:srgbClr val="010B6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QUALITÀ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5E09BC-BC5E-4056-DDCC-E66AB905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1E3BB0-4031-CFD0-D321-3D68C59E1A69}"/>
              </a:ext>
            </a:extLst>
          </p:cNvPr>
          <p:cNvSpPr txBox="1"/>
          <p:nvPr/>
        </p:nvSpPr>
        <p:spPr>
          <a:xfrm>
            <a:off x="1529316" y="919077"/>
            <a:ext cx="710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Volumi e qualità dell’offerta rendono RAI unica e di maggior valore rispetto ai competitor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2" grpId="0"/>
      <p:bldP spid="13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848E59F2-FC34-369D-766B-507183CBF1E2}"/>
              </a:ext>
            </a:extLst>
          </p:cNvPr>
          <p:cNvSpPr/>
          <p:nvPr/>
        </p:nvSpPr>
        <p:spPr>
          <a:xfrm>
            <a:off x="4531394" y="1505613"/>
            <a:ext cx="1044000" cy="3036255"/>
          </a:xfrm>
          <a:prstGeom prst="roundRect">
            <a:avLst/>
          </a:prstGeom>
          <a:solidFill>
            <a:srgbClr val="00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7" y="4858120"/>
            <a:ext cx="3959317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Auditel – target Individui, fascia 19:30-23:00, canali generalisti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D213CB4-8B47-E878-805B-9905C3C94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982582"/>
              </p:ext>
            </p:extLst>
          </p:nvPr>
        </p:nvGraphicFramePr>
        <p:xfrm>
          <a:off x="742604" y="1649693"/>
          <a:ext cx="5062774" cy="289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E3AB4DF-1F9A-6DEF-49F9-41411D553EA3}"/>
              </a:ext>
            </a:extLst>
          </p:cNvPr>
          <p:cNvSpPr txBox="1"/>
          <p:nvPr/>
        </p:nvSpPr>
        <p:spPr>
          <a:xfrm>
            <a:off x="821611" y="1444059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</a:t>
            </a:r>
          </a:p>
        </p:txBody>
      </p:sp>
      <p:sp>
        <p:nvSpPr>
          <p:cNvPr id="41" name="Segnaposto testo 3">
            <a:extLst>
              <a:ext uri="{FF2B5EF4-FFF2-40B4-BE49-F238E27FC236}">
                <a16:creationId xmlns:a16="http://schemas.microsoft.com/office/drawing/2014/main" id="{C3736C6C-6D7C-255F-80A9-1E0DF108A9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153015-3EAD-2AE6-5B84-DEC51C065DE5}"/>
              </a:ext>
            </a:extLst>
          </p:cNvPr>
          <p:cNvSpPr txBox="1"/>
          <p:nvPr/>
        </p:nvSpPr>
        <p:spPr>
          <a:xfrm>
            <a:off x="742603" y="829601"/>
            <a:ext cx="7919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RAI importanti nelle fasce più pregiate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954FF-DB46-0AAF-FC54-93E741521D3E}"/>
              </a:ext>
            </a:extLst>
          </p:cNvPr>
          <p:cNvSpPr txBox="1"/>
          <p:nvPr/>
        </p:nvSpPr>
        <p:spPr>
          <a:xfrm>
            <a:off x="6173972" y="1505614"/>
            <a:ext cx="2691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PT a novembre</a:t>
            </a:r>
            <a:endParaRPr kumimoji="0" lang="it-IT" sz="1600" i="0" u="none" strike="noStrike" kern="1200" cap="small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9B0CBE8-58E8-14FB-BE25-936F2121AE94}"/>
              </a:ext>
            </a:extLst>
          </p:cNvPr>
          <p:cNvCxnSpPr>
            <a:cxnSpLocks/>
          </p:cNvCxnSpPr>
          <p:nvPr/>
        </p:nvCxnSpPr>
        <p:spPr>
          <a:xfrm>
            <a:off x="6225865" y="1863652"/>
            <a:ext cx="2587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D65320C3-6001-23A1-7159-1A7CD2251B85}"/>
              </a:ext>
            </a:extLst>
          </p:cNvPr>
          <p:cNvSpPr/>
          <p:nvPr/>
        </p:nvSpPr>
        <p:spPr>
          <a:xfrm>
            <a:off x="7131035" y="2221162"/>
            <a:ext cx="1407335" cy="3596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1545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32,9</a:t>
            </a:r>
          </a:p>
        </p:txBody>
      </p:sp>
      <p:pic>
        <p:nvPicPr>
          <p:cNvPr id="27" name="Picture 22" descr="U:\SV\MAPELLI\LOGHI UFFICIALI RAI_SCARICATI DA RAIPLACE_2018\rai\Rai _Logo RGB.png">
            <a:extLst>
              <a:ext uri="{FF2B5EF4-FFF2-40B4-BE49-F238E27FC236}">
                <a16:creationId xmlns:a16="http://schemas.microsoft.com/office/drawing/2014/main" id="{8B34FD3C-1D5C-3ED1-D23E-19CF49BF0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42" y="2223518"/>
            <a:ext cx="359600" cy="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752A558A-14E8-C295-5CA3-59A8E9DDA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5"/>
          <a:stretch/>
        </p:blipFill>
        <p:spPr bwMode="auto">
          <a:xfrm>
            <a:off x="6373142" y="2687317"/>
            <a:ext cx="400008" cy="2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BBED18D2-C762-1DB1-32D6-734B9682A640}"/>
              </a:ext>
            </a:extLst>
          </p:cNvPr>
          <p:cNvSpPr/>
          <p:nvPr/>
        </p:nvSpPr>
        <p:spPr>
          <a:xfrm>
            <a:off x="7131035" y="2649042"/>
            <a:ext cx="1407335" cy="359600"/>
          </a:xfrm>
          <a:prstGeom prst="roundRect">
            <a:avLst/>
          </a:prstGeom>
          <a:noFill/>
          <a:ln w="31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26,0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12E394A-C3C3-D6D2-8913-01A31C172F2C}"/>
              </a:ext>
            </a:extLst>
          </p:cNvPr>
          <p:cNvSpPr txBox="1"/>
          <p:nvPr/>
        </p:nvSpPr>
        <p:spPr>
          <a:xfrm>
            <a:off x="7339400" y="1980762"/>
            <a:ext cx="990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individui</a:t>
            </a:r>
            <a:endParaRPr lang="it-IT" sz="900"/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630AB8FA-6764-3824-BB00-E6D26FB0448B}"/>
              </a:ext>
            </a:extLst>
          </p:cNvPr>
          <p:cNvSpPr/>
          <p:nvPr/>
        </p:nvSpPr>
        <p:spPr>
          <a:xfrm>
            <a:off x="7131035" y="3515413"/>
            <a:ext cx="1407335" cy="3596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1545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29,4</a:t>
            </a:r>
          </a:p>
        </p:txBody>
      </p:sp>
      <p:pic>
        <p:nvPicPr>
          <p:cNvPr id="45" name="Picture 22" descr="U:\SV\MAPELLI\LOGHI UFFICIALI RAI_SCARICATI DA RAIPLACE_2018\rai\Rai _Logo RGB.png">
            <a:extLst>
              <a:ext uri="{FF2B5EF4-FFF2-40B4-BE49-F238E27FC236}">
                <a16:creationId xmlns:a16="http://schemas.microsoft.com/office/drawing/2014/main" id="{E49D8356-146C-2DCF-37CE-E4256C5A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42" y="3517769"/>
            <a:ext cx="359600" cy="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B35767F1-0DBD-9519-A465-1491E07B1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5"/>
          <a:stretch/>
        </p:blipFill>
        <p:spPr bwMode="auto">
          <a:xfrm>
            <a:off x="6373142" y="3981568"/>
            <a:ext cx="400008" cy="2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90E64921-F4D3-1946-A07F-D9F3163F88D7}"/>
              </a:ext>
            </a:extLst>
          </p:cNvPr>
          <p:cNvSpPr/>
          <p:nvPr/>
        </p:nvSpPr>
        <p:spPr>
          <a:xfrm>
            <a:off x="7131035" y="3943293"/>
            <a:ext cx="1407335" cy="359600"/>
          </a:xfrm>
          <a:prstGeom prst="roundRect">
            <a:avLst/>
          </a:prstGeom>
          <a:noFill/>
          <a:ln w="31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25,7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FE8CC9A-0FD4-7E05-67C6-72AA4259CC5D}"/>
              </a:ext>
            </a:extLst>
          </p:cNvPr>
          <p:cNvSpPr txBox="1"/>
          <p:nvPr/>
        </p:nvSpPr>
        <p:spPr>
          <a:xfrm>
            <a:off x="7036068" y="3137799"/>
            <a:ext cx="1597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15/64 </a:t>
            </a:r>
          </a:p>
          <a:p>
            <a:pPr algn="ctr"/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CONSUMATORI</a:t>
            </a:r>
            <a:endParaRPr lang="it-IT" sz="900" b="1">
              <a:solidFill>
                <a:srgbClr val="FFC000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5900E22-B1F7-EAF3-552C-EE6DB36F05C9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4DEBDE2E-A451-7BA5-F3BF-66D65BF2E1C3}"/>
              </a:ext>
            </a:extLst>
          </p:cNvPr>
          <p:cNvSpPr/>
          <p:nvPr/>
        </p:nvSpPr>
        <p:spPr>
          <a:xfrm>
            <a:off x="876607" y="2679611"/>
            <a:ext cx="7728914" cy="777407"/>
          </a:xfrm>
          <a:prstGeom prst="roundRect">
            <a:avLst>
              <a:gd name="adj" fmla="val 50000"/>
            </a:avLst>
          </a:prstGeom>
          <a:solidFill>
            <a:srgbClr val="00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6" y="4858120"/>
            <a:ext cx="4464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Auditel – share target Individui, canali generalisti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Segnaposto testo 3">
            <a:extLst>
              <a:ext uri="{FF2B5EF4-FFF2-40B4-BE49-F238E27FC236}">
                <a16:creationId xmlns:a16="http://schemas.microsoft.com/office/drawing/2014/main" id="{C3736C6C-6D7C-255F-80A9-1E0DF108A9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153015-3EAD-2AE6-5B84-DEC51C065DE5}"/>
              </a:ext>
            </a:extLst>
          </p:cNvPr>
          <p:cNvSpPr txBox="1"/>
          <p:nvPr/>
        </p:nvSpPr>
        <p:spPr>
          <a:xfrm>
            <a:off x="742603" y="829601"/>
            <a:ext cx="7919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L’Inverno è la stagione clou per RAI</a:t>
            </a:r>
          </a:p>
        </p:txBody>
      </p:sp>
      <p:pic>
        <p:nvPicPr>
          <p:cNvPr id="6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4FB04E6F-AC8C-4B24-5249-279371C4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03" y="2870292"/>
            <a:ext cx="396044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C8135C2D-0773-B1D1-E54B-D50F67467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1284532" y="3719302"/>
            <a:ext cx="481987" cy="3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8C3066-13FC-8DE0-5DB7-106AD46AC391}"/>
              </a:ext>
            </a:extLst>
          </p:cNvPr>
          <p:cNvSpPr txBox="1"/>
          <p:nvPr/>
        </p:nvSpPr>
        <p:spPr>
          <a:xfrm>
            <a:off x="742603" y="1225776"/>
            <a:ext cx="7514706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Rispetto all’autunno RAI cambia marcia in inverno, anche al netto di Sanremo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5DA738D-39EF-48D0-0E6D-FD45210D47B6}"/>
              </a:ext>
            </a:extLst>
          </p:cNvPr>
          <p:cNvSpPr/>
          <p:nvPr/>
        </p:nvSpPr>
        <p:spPr>
          <a:xfrm>
            <a:off x="1738976" y="1946061"/>
            <a:ext cx="3040639" cy="282678"/>
          </a:xfrm>
          <a:prstGeom prst="roundRect">
            <a:avLst>
              <a:gd name="adj" fmla="val 50000"/>
            </a:avLst>
          </a:prstGeom>
          <a:solidFill>
            <a:srgbClr val="7A93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TOTALE GIORNO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63264BC7-A243-E175-7EA6-96186C09A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35966"/>
              </p:ext>
            </p:extLst>
          </p:nvPr>
        </p:nvGraphicFramePr>
        <p:xfrm>
          <a:off x="2014595" y="2667007"/>
          <a:ext cx="1996528" cy="156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64">
                  <a:extLst>
                    <a:ext uri="{9D8B030D-6E8A-4147-A177-3AD203B41FA5}">
                      <a16:colId xmlns:a16="http://schemas.microsoft.com/office/drawing/2014/main" val="3766629212"/>
                    </a:ext>
                  </a:extLst>
                </a:gridCol>
                <a:gridCol w="998264">
                  <a:extLst>
                    <a:ext uri="{9D8B030D-6E8A-4147-A177-3AD203B41FA5}">
                      <a16:colId xmlns:a16="http://schemas.microsoft.com/office/drawing/2014/main" val="3242729089"/>
                    </a:ext>
                  </a:extLst>
                </a:gridCol>
              </a:tblGrid>
              <a:tr h="780469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966914"/>
                  </a:ext>
                </a:extLst>
              </a:tr>
              <a:tr h="7804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984141"/>
                  </a:ext>
                </a:extLst>
              </a:tr>
            </a:tbl>
          </a:graphicData>
        </a:graphic>
      </p:graphicFrame>
      <p:sp>
        <p:nvSpPr>
          <p:cNvPr id="25" name="Freccia in su 24">
            <a:extLst>
              <a:ext uri="{FF2B5EF4-FFF2-40B4-BE49-F238E27FC236}">
                <a16:creationId xmlns:a16="http://schemas.microsoft.com/office/drawing/2014/main" id="{07CA5D9F-CFD6-AECF-5F5C-D042D6158F20}"/>
              </a:ext>
            </a:extLst>
          </p:cNvPr>
          <p:cNvSpPr/>
          <p:nvPr/>
        </p:nvSpPr>
        <p:spPr>
          <a:xfrm>
            <a:off x="4135813" y="2931072"/>
            <a:ext cx="443346" cy="27448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1A5766-295E-210A-24B0-DC23F85EC9D4}"/>
              </a:ext>
            </a:extLst>
          </p:cNvPr>
          <p:cNvSpPr txBox="1"/>
          <p:nvPr/>
        </p:nvSpPr>
        <p:spPr>
          <a:xfrm>
            <a:off x="4135813" y="3652476"/>
            <a:ext cx="4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Amasis MT Pro Black" panose="020F0502020204030204" pitchFamily="18" charset="0"/>
                <a:cs typeface="Arial" panose="020B0604020202020204" pitchFamily="34" charset="0"/>
              </a:rPr>
              <a:t>=</a:t>
            </a:r>
            <a:endParaRPr lang="it-IT" sz="2400" b="1">
              <a:solidFill>
                <a:schemeClr val="bg1"/>
              </a:solidFill>
              <a:latin typeface="Amasis MT Pro Black" panose="020F0502020204030204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492B36A-A148-8F97-ED14-EBB1ED13A68A}"/>
              </a:ext>
            </a:extLst>
          </p:cNvPr>
          <p:cNvSpPr txBox="1"/>
          <p:nvPr/>
        </p:nvSpPr>
        <p:spPr>
          <a:xfrm>
            <a:off x="2069733" y="2418442"/>
            <a:ext cx="8953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</a:t>
            </a:r>
            <a:r>
              <a:rPr lang="it-IT" sz="11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it-IT" sz="110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BF207BD-5EBB-9F75-CED1-96A293C6B3EB}"/>
              </a:ext>
            </a:extLst>
          </p:cNvPr>
          <p:cNvSpPr txBox="1"/>
          <p:nvPr/>
        </p:nvSpPr>
        <p:spPr>
          <a:xfrm>
            <a:off x="3079093" y="2410954"/>
            <a:ext cx="9320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-mar 24</a:t>
            </a:r>
            <a:endParaRPr lang="it-IT" sz="110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C293F81A-D451-300E-B3EA-6393F95F6BC7}"/>
              </a:ext>
            </a:extLst>
          </p:cNvPr>
          <p:cNvSpPr/>
          <p:nvPr/>
        </p:nvSpPr>
        <p:spPr>
          <a:xfrm>
            <a:off x="5136082" y="1943110"/>
            <a:ext cx="3040640" cy="282678"/>
          </a:xfrm>
          <a:prstGeom prst="roundRect">
            <a:avLst>
              <a:gd name="adj" fmla="val 50000"/>
            </a:avLst>
          </a:prstGeom>
          <a:solidFill>
            <a:srgbClr val="7A93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 SERATA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6E961C32-8FAA-D563-BBFA-89244708A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63529"/>
              </p:ext>
            </p:extLst>
          </p:nvPr>
        </p:nvGraphicFramePr>
        <p:xfrm>
          <a:off x="5445903" y="2680052"/>
          <a:ext cx="1996528" cy="156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64">
                  <a:extLst>
                    <a:ext uri="{9D8B030D-6E8A-4147-A177-3AD203B41FA5}">
                      <a16:colId xmlns:a16="http://schemas.microsoft.com/office/drawing/2014/main" val="3766629212"/>
                    </a:ext>
                  </a:extLst>
                </a:gridCol>
                <a:gridCol w="998264">
                  <a:extLst>
                    <a:ext uri="{9D8B030D-6E8A-4147-A177-3AD203B41FA5}">
                      <a16:colId xmlns:a16="http://schemas.microsoft.com/office/drawing/2014/main" val="3242729089"/>
                    </a:ext>
                  </a:extLst>
                </a:gridCol>
              </a:tblGrid>
              <a:tr h="780469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966914"/>
                  </a:ext>
                </a:extLst>
              </a:tr>
              <a:tr h="7804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984141"/>
                  </a:ext>
                </a:extLst>
              </a:tr>
            </a:tbl>
          </a:graphicData>
        </a:graphic>
      </p:graphicFrame>
      <p:sp>
        <p:nvSpPr>
          <p:cNvPr id="34" name="Freccia in su 33">
            <a:extLst>
              <a:ext uri="{FF2B5EF4-FFF2-40B4-BE49-F238E27FC236}">
                <a16:creationId xmlns:a16="http://schemas.microsoft.com/office/drawing/2014/main" id="{605733AB-63A5-BF39-3A17-454E7D32D841}"/>
              </a:ext>
            </a:extLst>
          </p:cNvPr>
          <p:cNvSpPr/>
          <p:nvPr/>
        </p:nvSpPr>
        <p:spPr>
          <a:xfrm>
            <a:off x="7567121" y="2931072"/>
            <a:ext cx="443346" cy="27448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291C0EF-C08E-F610-D3DE-AE8E5354C12F}"/>
              </a:ext>
            </a:extLst>
          </p:cNvPr>
          <p:cNvSpPr txBox="1"/>
          <p:nvPr/>
        </p:nvSpPr>
        <p:spPr>
          <a:xfrm>
            <a:off x="7567121" y="3665521"/>
            <a:ext cx="4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Amasis MT Pro Black" panose="020F0502020204030204" pitchFamily="18" charset="0"/>
                <a:cs typeface="Arial" panose="020B0604020202020204" pitchFamily="34" charset="0"/>
              </a:rPr>
              <a:t>=</a:t>
            </a:r>
            <a:endParaRPr lang="it-IT" sz="2400" b="1">
              <a:solidFill>
                <a:schemeClr val="bg1"/>
              </a:solidFill>
              <a:latin typeface="Amasis MT Pro Black" panose="020F0502020204030204" pitchFamily="18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1C67D88-08B6-E8B4-E481-99940C9794E5}"/>
              </a:ext>
            </a:extLst>
          </p:cNvPr>
          <p:cNvSpPr txBox="1"/>
          <p:nvPr/>
        </p:nvSpPr>
        <p:spPr>
          <a:xfrm>
            <a:off x="5501041" y="2431487"/>
            <a:ext cx="8953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</a:t>
            </a:r>
            <a:r>
              <a:rPr lang="it-IT" sz="11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it-IT" sz="110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F61519C-4C8E-8747-FC70-79D6F94B754C}"/>
              </a:ext>
            </a:extLst>
          </p:cNvPr>
          <p:cNvSpPr txBox="1"/>
          <p:nvPr/>
        </p:nvSpPr>
        <p:spPr>
          <a:xfrm>
            <a:off x="6510401" y="2423999"/>
            <a:ext cx="9320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-mar 24</a:t>
            </a:r>
            <a:endParaRPr lang="it-IT" sz="110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D9A067C-12A5-4B18-3AAC-DDFCCA4E17D2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Grafico 1024">
            <a:extLst>
              <a:ext uri="{FF2B5EF4-FFF2-40B4-BE49-F238E27FC236}">
                <a16:creationId xmlns:a16="http://schemas.microsoft.com/office/drawing/2014/main" id="{45CA0D17-1DF2-C5B7-285B-6A8FCBD04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693260"/>
              </p:ext>
            </p:extLst>
          </p:nvPr>
        </p:nvGraphicFramePr>
        <p:xfrm>
          <a:off x="981644" y="2463449"/>
          <a:ext cx="3577985" cy="210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607FB287-1DAC-02D8-F2A1-A9AE7B456DB6}"/>
              </a:ext>
            </a:extLst>
          </p:cNvPr>
          <p:cNvSpPr>
            <a:spLocks/>
          </p:cNvSpPr>
          <p:nvPr/>
        </p:nvSpPr>
        <p:spPr>
          <a:xfrm>
            <a:off x="1519256" y="3665058"/>
            <a:ext cx="1795447" cy="540000"/>
          </a:xfrm>
          <a:prstGeom prst="roundRect">
            <a:avLst>
              <a:gd name="adj" fmla="val 50000"/>
            </a:avLst>
          </a:prstGeom>
          <a:solidFill>
            <a:srgbClr val="665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2.400.000</a:t>
            </a:r>
            <a:endParaRPr kumimoji="0" lang="it-IT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Rettangolo con angoli arrotondati 1025">
            <a:extLst>
              <a:ext uri="{FF2B5EF4-FFF2-40B4-BE49-F238E27FC236}">
                <a16:creationId xmlns:a16="http://schemas.microsoft.com/office/drawing/2014/main" id="{D4E07916-DD27-3056-A646-633D5AA295E5}"/>
              </a:ext>
            </a:extLst>
          </p:cNvPr>
          <p:cNvSpPr>
            <a:spLocks/>
          </p:cNvSpPr>
          <p:nvPr/>
        </p:nvSpPr>
        <p:spPr>
          <a:xfrm>
            <a:off x="1519256" y="2745742"/>
            <a:ext cx="2743120" cy="540000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3.600.000</a:t>
            </a:r>
          </a:p>
        </p:txBody>
      </p:sp>
      <p:sp>
        <p:nvSpPr>
          <p:cNvPr id="1046" name="Rettangolo con angoli arrotondati 1045">
            <a:extLst>
              <a:ext uri="{FF2B5EF4-FFF2-40B4-BE49-F238E27FC236}">
                <a16:creationId xmlns:a16="http://schemas.microsoft.com/office/drawing/2014/main" id="{A456FF24-C77C-1C0E-ABD9-73CFD171DFCD}"/>
              </a:ext>
            </a:extLst>
          </p:cNvPr>
          <p:cNvSpPr/>
          <p:nvPr/>
        </p:nvSpPr>
        <p:spPr>
          <a:xfrm>
            <a:off x="4897479" y="1730649"/>
            <a:ext cx="3780000" cy="576000"/>
          </a:xfrm>
          <a:prstGeom prst="roundRect">
            <a:avLst/>
          </a:prstGeom>
          <a:solidFill>
            <a:srgbClr val="F22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0" name="Rettangolo 1049">
            <a:extLst>
              <a:ext uri="{FF2B5EF4-FFF2-40B4-BE49-F238E27FC236}">
                <a16:creationId xmlns:a16="http://schemas.microsoft.com/office/drawing/2014/main" id="{8A66C7ED-2C59-88BC-A639-36F8FE45D311}"/>
              </a:ext>
            </a:extLst>
          </p:cNvPr>
          <p:cNvSpPr/>
          <p:nvPr/>
        </p:nvSpPr>
        <p:spPr>
          <a:xfrm>
            <a:off x="4897479" y="166802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L’offerta per la nuova stagione promette una leadership su tutto il periodo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C1829E6-34ED-B666-A15D-DDEA0BBA2BB6}"/>
              </a:ext>
            </a:extLst>
          </p:cNvPr>
          <p:cNvGrpSpPr>
            <a:grpSpLocks noChangeAspect="1"/>
          </p:cNvGrpSpPr>
          <p:nvPr/>
        </p:nvGrpSpPr>
        <p:grpSpPr>
          <a:xfrm>
            <a:off x="4807477" y="2616614"/>
            <a:ext cx="3959998" cy="1278246"/>
            <a:chOff x="4553508" y="2571750"/>
            <a:chExt cx="4461122" cy="144000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EF5CE0E-6414-9051-EA8A-4D34547CF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8" y="2571750"/>
              <a:ext cx="10800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26B9B495-9947-0B3A-9BEE-1D2FA09C8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588" y="2571750"/>
              <a:ext cx="10800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7F024DF2-1BAB-83B2-122F-FDDA07EB5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28" y="2571750"/>
              <a:ext cx="10800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0DAE3570-A7C4-8C1F-7863-5F9E6B03F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548" y="2571750"/>
              <a:ext cx="10800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7DFDD605-D484-1F4B-D87A-0FFBA5B1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7" y="2836157"/>
            <a:ext cx="52551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I9189\AppData\Local\Microsoft\Windows\Temporary Internet Files\Content.Outlook\4KTFJPJ3\Canale_5.png">
            <a:extLst>
              <a:ext uri="{FF2B5EF4-FFF2-40B4-BE49-F238E27FC236}">
                <a16:creationId xmlns:a16="http://schemas.microsoft.com/office/drawing/2014/main" id="{6E10A29A-AF99-42B7-82B2-7FCBD939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2" y="3799942"/>
            <a:ext cx="42979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F83ACCE-6D90-AC19-F214-EDE79B2D0687}"/>
              </a:ext>
            </a:extLst>
          </p:cNvPr>
          <p:cNvSpPr/>
          <p:nvPr/>
        </p:nvSpPr>
        <p:spPr>
          <a:xfrm>
            <a:off x="771051" y="1730649"/>
            <a:ext cx="3780000" cy="576000"/>
          </a:xfrm>
          <a:prstGeom prst="roundRect">
            <a:avLst/>
          </a:prstGeom>
          <a:solidFill>
            <a:srgbClr val="014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CCBC8E9-5088-93EE-6DE2-114E455271C7}"/>
              </a:ext>
            </a:extLst>
          </p:cNvPr>
          <p:cNvSpPr/>
          <p:nvPr/>
        </p:nvSpPr>
        <p:spPr>
          <a:xfrm>
            <a:off x="771051" y="166802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La tendenza attuale ci dà delle conferme sulla forza della fiction RAI</a:t>
            </a:r>
          </a:p>
        </p:txBody>
      </p:sp>
      <p:sp>
        <p:nvSpPr>
          <p:cNvPr id="1047" name="Rettangolo 1046">
            <a:extLst>
              <a:ext uri="{FF2B5EF4-FFF2-40B4-BE49-F238E27FC236}">
                <a16:creationId xmlns:a16="http://schemas.microsoft.com/office/drawing/2014/main" id="{DC705AD9-111F-19B6-05A5-EA96C6C9E41B}"/>
              </a:ext>
            </a:extLst>
          </p:cNvPr>
          <p:cNvSpPr/>
          <p:nvPr/>
        </p:nvSpPr>
        <p:spPr>
          <a:xfrm>
            <a:off x="4897479" y="166802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C3A7337-A85B-1147-222B-3FD9B18BCF44}"/>
              </a:ext>
            </a:extLst>
          </p:cNvPr>
          <p:cNvSpPr/>
          <p:nvPr/>
        </p:nvSpPr>
        <p:spPr>
          <a:xfrm>
            <a:off x="6833310" y="3988084"/>
            <a:ext cx="918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66C88B7-E679-2A85-DF62-AA5FDF8439AC}"/>
              </a:ext>
            </a:extLst>
          </p:cNvPr>
          <p:cNvSpPr/>
          <p:nvPr/>
        </p:nvSpPr>
        <p:spPr>
          <a:xfrm>
            <a:off x="6752310" y="4032738"/>
            <a:ext cx="1080000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4,8 mio</a:t>
            </a:r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C518959-FBED-D069-D8DE-671756E4591C}"/>
              </a:ext>
            </a:extLst>
          </p:cNvPr>
          <p:cNvSpPr/>
          <p:nvPr/>
        </p:nvSpPr>
        <p:spPr>
          <a:xfrm>
            <a:off x="4785248" y="3988084"/>
            <a:ext cx="918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429F6B0-D209-008F-C43E-630CC04C85AA}"/>
              </a:ext>
            </a:extLst>
          </p:cNvPr>
          <p:cNvSpPr/>
          <p:nvPr/>
        </p:nvSpPr>
        <p:spPr>
          <a:xfrm>
            <a:off x="4704248" y="4032738"/>
            <a:ext cx="1080000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5,1 mio</a:t>
            </a:r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CCBB0B5-58CB-8292-BD6F-8C10839AF208}"/>
              </a:ext>
            </a:extLst>
          </p:cNvPr>
          <p:cNvSpPr/>
          <p:nvPr/>
        </p:nvSpPr>
        <p:spPr>
          <a:xfrm>
            <a:off x="7856280" y="3988084"/>
            <a:ext cx="918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7E33544-79F7-72A4-C9AD-F3772571A911}"/>
              </a:ext>
            </a:extLst>
          </p:cNvPr>
          <p:cNvSpPr/>
          <p:nvPr/>
        </p:nvSpPr>
        <p:spPr>
          <a:xfrm>
            <a:off x="7775280" y="4032738"/>
            <a:ext cx="1080000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4,2 mio</a:t>
            </a:r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E1E496B8-F80C-E411-57E5-B1D3CDFD07F0}"/>
              </a:ext>
            </a:extLst>
          </p:cNvPr>
          <p:cNvSpPr/>
          <p:nvPr/>
        </p:nvSpPr>
        <p:spPr>
          <a:xfrm>
            <a:off x="5813179" y="3988084"/>
            <a:ext cx="918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8E9DE75-89DF-331A-D5C8-A66A440D1341}"/>
              </a:ext>
            </a:extLst>
          </p:cNvPr>
          <p:cNvSpPr/>
          <p:nvPr/>
        </p:nvSpPr>
        <p:spPr>
          <a:xfrm>
            <a:off x="5732179" y="4032738"/>
            <a:ext cx="1080000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4,7 mio</a:t>
            </a:r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9" name="CasellaDiTesto 1058">
            <a:extLst>
              <a:ext uri="{FF2B5EF4-FFF2-40B4-BE49-F238E27FC236}">
                <a16:creationId xmlns:a16="http://schemas.microsoft.com/office/drawing/2014/main" id="{1448304B-E0BD-2F2A-8B29-A4E140F577CB}"/>
              </a:ext>
            </a:extLst>
          </p:cNvPr>
          <p:cNvSpPr txBox="1"/>
          <p:nvPr/>
        </p:nvSpPr>
        <p:spPr>
          <a:xfrm>
            <a:off x="742603" y="829601"/>
            <a:ext cx="810301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Fiction: audience garantite grazie a periodo favorevole e titoli TOP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CC2067-5BE1-7CC8-4497-FAF9048D3C1A}"/>
              </a:ext>
            </a:extLst>
          </p:cNvPr>
          <p:cNvSpPr txBox="1"/>
          <p:nvPr/>
        </p:nvSpPr>
        <p:spPr>
          <a:xfrm>
            <a:off x="683567" y="4858120"/>
            <a:ext cx="2624627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amr individui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B55AC36-5961-6A69-D4BB-0C4B62819179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34DEC46-6707-1774-D8AF-1CE996D10ACC}"/>
              </a:ext>
            </a:extLst>
          </p:cNvPr>
          <p:cNvSpPr/>
          <p:nvPr/>
        </p:nvSpPr>
        <p:spPr>
          <a:xfrm>
            <a:off x="4129652" y="3994552"/>
            <a:ext cx="767827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>
                <a:latin typeface="Arial" panose="020B0604020202020204" pitchFamily="34" charset="0"/>
                <a:cs typeface="Arial" panose="020B0604020202020204" pitchFamily="34" charset="0"/>
              </a:rPr>
              <a:t>amr </a:t>
            </a:r>
          </a:p>
          <a:p>
            <a:pPr algn="ctr"/>
            <a:r>
              <a:rPr lang="it-IT" sz="1050" b="1" err="1">
                <a:latin typeface="Arial" panose="020B0604020202020204" pitchFamily="34" charset="0"/>
                <a:cs typeface="Arial" panose="020B0604020202020204" pitchFamily="34" charset="0"/>
              </a:rPr>
              <a:t>live+vod</a:t>
            </a:r>
            <a:endParaRPr lang="it-I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50CCDAC-8597-1234-B8DF-A3058AF9CD9A}"/>
              </a:ext>
            </a:extLst>
          </p:cNvPr>
          <p:cNvSpPr/>
          <p:nvPr/>
        </p:nvSpPr>
        <p:spPr>
          <a:xfrm>
            <a:off x="1534985" y="1432415"/>
            <a:ext cx="2252133" cy="26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Novembre 2024</a:t>
            </a:r>
          </a:p>
        </p:txBody>
      </p:sp>
      <p:sp>
        <p:nvSpPr>
          <p:cNvPr id="1024" name="Rettangolo 1023">
            <a:extLst>
              <a:ext uri="{FF2B5EF4-FFF2-40B4-BE49-F238E27FC236}">
                <a16:creationId xmlns:a16="http://schemas.microsoft.com/office/drawing/2014/main" id="{F911D73B-E6A8-D5AE-F704-0212CD4EDA09}"/>
              </a:ext>
            </a:extLst>
          </p:cNvPr>
          <p:cNvSpPr/>
          <p:nvPr/>
        </p:nvSpPr>
        <p:spPr>
          <a:xfrm>
            <a:off x="5661413" y="1432415"/>
            <a:ext cx="2252133" cy="26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Inverno 2025</a:t>
            </a:r>
          </a:p>
        </p:txBody>
      </p:sp>
    </p:spTree>
    <p:extLst>
      <p:ext uri="{BB962C8B-B14F-4D97-AF65-F5344CB8AC3E}">
        <p14:creationId xmlns:p14="http://schemas.microsoft.com/office/powerpoint/2010/main" val="2533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0" animBg="1"/>
      <p:bldP spid="1050" grpId="0"/>
      <p:bldP spid="1047" grpId="0"/>
      <p:bldP spid="10" grpId="0"/>
      <p:bldP spid="11" grpId="0"/>
      <p:bldP spid="13" grpId="0"/>
      <p:bldP spid="18" grpId="0"/>
      <p:bldP spid="19" grpId="0"/>
      <p:bldP spid="21" grpId="0"/>
      <p:bldP spid="22" grpId="0"/>
      <p:bldP spid="23" grpId="0"/>
      <p:bldP spid="30" grpId="0"/>
      <p:bldP spid="10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6D00EDBF-7DA8-E4E2-1DC0-9C571415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1" y="1320053"/>
            <a:ext cx="52551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5ED6BF5-AAD6-B2C1-5D1C-E5CE52459AF5}"/>
              </a:ext>
            </a:extLst>
          </p:cNvPr>
          <p:cNvSpPr>
            <a:spLocks/>
          </p:cNvSpPr>
          <p:nvPr/>
        </p:nvSpPr>
        <p:spPr>
          <a:xfrm>
            <a:off x="2568727" y="2602482"/>
            <a:ext cx="1795447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3.300.000 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amr tv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0B2AC0A-278D-28E9-70EE-7BC11276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1" y="3606000"/>
            <a:ext cx="1601370" cy="8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D3A2233-B4D7-05FC-AE1C-C7AB5C3B0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1" b="19827"/>
          <a:stretch/>
        </p:blipFill>
        <p:spPr bwMode="auto">
          <a:xfrm>
            <a:off x="862521" y="2518725"/>
            <a:ext cx="1601371" cy="8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1028956-F6D9-A531-50D0-287FA05C7EFC}"/>
              </a:ext>
            </a:extLst>
          </p:cNvPr>
          <p:cNvGrpSpPr/>
          <p:nvPr/>
        </p:nvGrpSpPr>
        <p:grpSpPr>
          <a:xfrm>
            <a:off x="5618346" y="2461310"/>
            <a:ext cx="1213676" cy="2098873"/>
            <a:chOff x="5961246" y="2461310"/>
            <a:chExt cx="1213676" cy="2098873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2F7F2C32-A92F-24D8-5A39-7FB2972C16B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/>
            <a:srcRect l="13916" t="755" r="13912" b="8646"/>
            <a:stretch/>
          </p:blipFill>
          <p:spPr>
            <a:xfrm>
              <a:off x="5961246" y="3548584"/>
              <a:ext cx="1213676" cy="1011599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5310B762-DC98-E2CB-3CF7-C94D7281F8F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7"/>
            <a:srcRect l="21069" t="10480" r="22998" b="21452"/>
            <a:stretch/>
          </p:blipFill>
          <p:spPr>
            <a:xfrm>
              <a:off x="5961246" y="2461310"/>
              <a:ext cx="1213676" cy="1011599"/>
            </a:xfrm>
            <a:prstGeom prst="rect">
              <a:avLst/>
            </a:prstGeom>
          </p:spPr>
        </p:pic>
      </p:grp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5A7CF7BB-9EBD-86DA-E7E2-35C170998F56}"/>
              </a:ext>
            </a:extLst>
          </p:cNvPr>
          <p:cNvSpPr>
            <a:spLocks/>
          </p:cNvSpPr>
          <p:nvPr/>
        </p:nvSpPr>
        <p:spPr>
          <a:xfrm>
            <a:off x="2573272" y="3038385"/>
            <a:ext cx="2365630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21,0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11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don15/34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ttangolo con angoli arrotondati 2050">
            <a:extLst>
              <a:ext uri="{FF2B5EF4-FFF2-40B4-BE49-F238E27FC236}">
                <a16:creationId xmlns:a16="http://schemas.microsoft.com/office/drawing/2014/main" id="{64137CD8-0B53-AD7E-B5D9-ECBDA95CA04D}"/>
              </a:ext>
            </a:extLst>
          </p:cNvPr>
          <p:cNvSpPr>
            <a:spLocks/>
          </p:cNvSpPr>
          <p:nvPr/>
        </p:nvSpPr>
        <p:spPr>
          <a:xfrm>
            <a:off x="2568727" y="3740555"/>
            <a:ext cx="1795447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3.400.000 </a:t>
            </a:r>
            <a:r>
              <a:rPr kumimoji="0" lang="it-IT" sz="11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amr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ttangolo con angoli arrotondati 2051">
            <a:extLst>
              <a:ext uri="{FF2B5EF4-FFF2-40B4-BE49-F238E27FC236}">
                <a16:creationId xmlns:a16="http://schemas.microsoft.com/office/drawing/2014/main" id="{654B1D98-6F0B-51DE-3809-3E672C84DDFB}"/>
              </a:ext>
            </a:extLst>
          </p:cNvPr>
          <p:cNvSpPr>
            <a:spLocks/>
          </p:cNvSpPr>
          <p:nvPr/>
        </p:nvSpPr>
        <p:spPr>
          <a:xfrm>
            <a:off x="2573272" y="4178769"/>
            <a:ext cx="2365630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21,6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11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consumatrici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ttangolo con angoli arrotondati 2052">
            <a:extLst>
              <a:ext uri="{FF2B5EF4-FFF2-40B4-BE49-F238E27FC236}">
                <a16:creationId xmlns:a16="http://schemas.microsoft.com/office/drawing/2014/main" id="{61E28803-9E99-8862-BBB0-8FF792B1280A}"/>
              </a:ext>
            </a:extLst>
          </p:cNvPr>
          <p:cNvSpPr/>
          <p:nvPr/>
        </p:nvSpPr>
        <p:spPr>
          <a:xfrm>
            <a:off x="4897479" y="1735729"/>
            <a:ext cx="3780000" cy="576000"/>
          </a:xfrm>
          <a:prstGeom prst="roundRect">
            <a:avLst/>
          </a:prstGeom>
          <a:solidFill>
            <a:srgbClr val="F22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4" name="Rettangolo 2053">
            <a:extLst>
              <a:ext uri="{FF2B5EF4-FFF2-40B4-BE49-F238E27FC236}">
                <a16:creationId xmlns:a16="http://schemas.microsoft.com/office/drawing/2014/main" id="{002B2EE9-8CE2-52F6-24FE-C28C84F51EA3}"/>
              </a:ext>
            </a:extLst>
          </p:cNvPr>
          <p:cNvSpPr/>
          <p:nvPr/>
        </p:nvSpPr>
        <p:spPr>
          <a:xfrm>
            <a:off x="4897479" y="167310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 conduttori del momento </a:t>
            </a:r>
          </a:p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riportano titoli noti al pubblico di Rai1 </a:t>
            </a:r>
          </a:p>
        </p:txBody>
      </p:sp>
      <p:sp>
        <p:nvSpPr>
          <p:cNvPr id="2055" name="Rettangolo con angoli arrotondati 2054">
            <a:extLst>
              <a:ext uri="{FF2B5EF4-FFF2-40B4-BE49-F238E27FC236}">
                <a16:creationId xmlns:a16="http://schemas.microsoft.com/office/drawing/2014/main" id="{836A9CB3-2296-104F-35EC-5ABC5CF47592}"/>
              </a:ext>
            </a:extLst>
          </p:cNvPr>
          <p:cNvSpPr/>
          <p:nvPr/>
        </p:nvSpPr>
        <p:spPr>
          <a:xfrm>
            <a:off x="771051" y="1735729"/>
            <a:ext cx="3780000" cy="576000"/>
          </a:xfrm>
          <a:prstGeom prst="roundRect">
            <a:avLst/>
          </a:prstGeom>
          <a:solidFill>
            <a:srgbClr val="014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6" name="Rettangolo 2055">
            <a:extLst>
              <a:ext uri="{FF2B5EF4-FFF2-40B4-BE49-F238E27FC236}">
                <a16:creationId xmlns:a16="http://schemas.microsoft.com/office/drawing/2014/main" id="{C388F8DA-63B2-965F-3983-A8410A3084B2}"/>
              </a:ext>
            </a:extLst>
          </p:cNvPr>
          <p:cNvSpPr/>
          <p:nvPr/>
        </p:nvSpPr>
        <p:spPr>
          <a:xfrm>
            <a:off x="771051" y="167310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Ascolti solidi da presidiare </a:t>
            </a:r>
          </a:p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con ampio margine il venerdì sera</a:t>
            </a:r>
          </a:p>
        </p:txBody>
      </p:sp>
      <p:sp>
        <p:nvSpPr>
          <p:cNvPr id="2057" name="Rettangolo 2056">
            <a:extLst>
              <a:ext uri="{FF2B5EF4-FFF2-40B4-BE49-F238E27FC236}">
                <a16:creationId xmlns:a16="http://schemas.microsoft.com/office/drawing/2014/main" id="{71A5F438-84D5-D704-184D-7D3A89989C4F}"/>
              </a:ext>
            </a:extLst>
          </p:cNvPr>
          <p:cNvSpPr/>
          <p:nvPr/>
        </p:nvSpPr>
        <p:spPr>
          <a:xfrm>
            <a:off x="1534985" y="1432415"/>
            <a:ext cx="2252133" cy="26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Novembre 2024</a:t>
            </a:r>
          </a:p>
        </p:txBody>
      </p:sp>
      <p:sp>
        <p:nvSpPr>
          <p:cNvPr id="2058" name="Rettangolo 2057">
            <a:extLst>
              <a:ext uri="{FF2B5EF4-FFF2-40B4-BE49-F238E27FC236}">
                <a16:creationId xmlns:a16="http://schemas.microsoft.com/office/drawing/2014/main" id="{8EF73666-EEB9-7CFF-8845-A3D875E585FA}"/>
              </a:ext>
            </a:extLst>
          </p:cNvPr>
          <p:cNvSpPr/>
          <p:nvPr/>
        </p:nvSpPr>
        <p:spPr>
          <a:xfrm>
            <a:off x="5661413" y="1432415"/>
            <a:ext cx="2252133" cy="26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Inverno 2025</a:t>
            </a:r>
          </a:p>
        </p:txBody>
      </p:sp>
      <p:sp>
        <p:nvSpPr>
          <p:cNvPr id="2059" name="Rettangolo 2058">
            <a:extLst>
              <a:ext uri="{FF2B5EF4-FFF2-40B4-BE49-F238E27FC236}">
                <a16:creationId xmlns:a16="http://schemas.microsoft.com/office/drawing/2014/main" id="{76E6DAFF-AF56-FAB8-BAC3-528FA832945E}"/>
              </a:ext>
            </a:extLst>
          </p:cNvPr>
          <p:cNvSpPr/>
          <p:nvPr/>
        </p:nvSpPr>
        <p:spPr>
          <a:xfrm>
            <a:off x="4897479" y="167310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CasellaDiTesto 2059">
            <a:extLst>
              <a:ext uri="{FF2B5EF4-FFF2-40B4-BE49-F238E27FC236}">
                <a16:creationId xmlns:a16="http://schemas.microsoft.com/office/drawing/2014/main" id="{53E470E8-C660-007D-3014-DF58A8FDCD9E}"/>
              </a:ext>
            </a:extLst>
          </p:cNvPr>
          <p:cNvSpPr txBox="1"/>
          <p:nvPr/>
        </p:nvSpPr>
        <p:spPr>
          <a:xfrm>
            <a:off x="742603" y="829601"/>
            <a:ext cx="810301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Intrattenimento: </a:t>
            </a:r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tornano nel 2025 i volti di successo dell’autunno</a:t>
            </a:r>
            <a:endParaRPr lang="it-IT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A05264-4C57-536A-669D-6C1AADB41A63}"/>
              </a:ext>
            </a:extLst>
          </p:cNvPr>
          <p:cNvSpPr txBox="1"/>
          <p:nvPr/>
        </p:nvSpPr>
        <p:spPr>
          <a:xfrm>
            <a:off x="683567" y="4858120"/>
            <a:ext cx="2624627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amr individui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C27C141-9BAF-5847-A1CE-2075BE3D455C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32EAF4E-413A-A247-B856-ED61C7B5B51A}"/>
              </a:ext>
            </a:extLst>
          </p:cNvPr>
          <p:cNvSpPr>
            <a:spLocks/>
          </p:cNvSpPr>
          <p:nvPr/>
        </p:nvSpPr>
        <p:spPr>
          <a:xfrm>
            <a:off x="6882032" y="2829835"/>
            <a:ext cx="1795447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prima, </a:t>
            </a:r>
            <a:br>
              <a:rPr lang="it-IT" sz="140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di prima</a:t>
            </a:r>
            <a:endParaRPr kumimoji="0" lang="it-IT" sz="140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BDF7F27-1FEA-BC7F-94B1-57CBECEC4A44}"/>
              </a:ext>
            </a:extLst>
          </p:cNvPr>
          <p:cNvSpPr>
            <a:spLocks/>
          </p:cNvSpPr>
          <p:nvPr/>
        </p:nvSpPr>
        <p:spPr>
          <a:xfrm>
            <a:off x="6882032" y="3892383"/>
            <a:ext cx="1795447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Voice Senior</a:t>
            </a:r>
            <a:endParaRPr kumimoji="0" lang="it-IT" sz="140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  <p:bldP spid="2058" grpId="0"/>
      <p:bldP spid="2059" grpId="0"/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8C59F52A-3A72-B897-5947-EC25563A5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12473" r="10238" b="4193"/>
          <a:stretch/>
        </p:blipFill>
        <p:spPr bwMode="auto">
          <a:xfrm>
            <a:off x="849112" y="3687586"/>
            <a:ext cx="1581698" cy="8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2EF3CF57-3625-152F-2F09-0BB775BFA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11544" r="8333" b="5123"/>
          <a:stretch/>
        </p:blipFill>
        <p:spPr bwMode="auto">
          <a:xfrm>
            <a:off x="848432" y="2551430"/>
            <a:ext cx="1582378" cy="8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55092D6-D1F4-9605-FB8C-E08E962E545B}"/>
              </a:ext>
            </a:extLst>
          </p:cNvPr>
          <p:cNvSpPr>
            <a:spLocks/>
          </p:cNvSpPr>
          <p:nvPr/>
        </p:nvSpPr>
        <p:spPr>
          <a:xfrm>
            <a:off x="2535263" y="2688907"/>
            <a:ext cx="1795447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1.100.000 </a:t>
            </a:r>
            <a:r>
              <a:rPr kumimoji="0" lang="it-IT" sz="11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amr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CDABF0C9-35F9-5B9B-A0E1-C84D8DD3BAFB}"/>
              </a:ext>
            </a:extLst>
          </p:cNvPr>
          <p:cNvSpPr>
            <a:spLocks/>
          </p:cNvSpPr>
          <p:nvPr/>
        </p:nvSpPr>
        <p:spPr>
          <a:xfrm>
            <a:off x="2531849" y="3088886"/>
            <a:ext cx="2365630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6,5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11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consumatori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048EFDF3-453D-D4EA-D958-5EF6421C368D}"/>
              </a:ext>
            </a:extLst>
          </p:cNvPr>
          <p:cNvSpPr>
            <a:spLocks/>
          </p:cNvSpPr>
          <p:nvPr/>
        </p:nvSpPr>
        <p:spPr>
          <a:xfrm>
            <a:off x="2535262" y="3783674"/>
            <a:ext cx="1795447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1.400.000 </a:t>
            </a:r>
            <a:r>
              <a:rPr kumimoji="0" lang="it-IT" sz="11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amr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AC0FB10C-BC86-7062-F52C-278B75546745}"/>
              </a:ext>
            </a:extLst>
          </p:cNvPr>
          <p:cNvSpPr>
            <a:spLocks/>
          </p:cNvSpPr>
          <p:nvPr/>
        </p:nvSpPr>
        <p:spPr>
          <a:xfrm>
            <a:off x="2565805" y="4189337"/>
            <a:ext cx="1764904" cy="32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9,3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11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kumimoji="0" lang="it-IT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15/34</a:t>
            </a:r>
            <a:endParaRPr kumimoji="0" lang="it-IT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7" name="Gruppo 3076">
            <a:extLst>
              <a:ext uri="{FF2B5EF4-FFF2-40B4-BE49-F238E27FC236}">
                <a16:creationId xmlns:a16="http://schemas.microsoft.com/office/drawing/2014/main" id="{C4F2D21E-6B90-833A-7FEA-AACB00B90384}"/>
              </a:ext>
            </a:extLst>
          </p:cNvPr>
          <p:cNvGrpSpPr>
            <a:grpSpLocks noChangeAspect="1"/>
          </p:cNvGrpSpPr>
          <p:nvPr/>
        </p:nvGrpSpPr>
        <p:grpSpPr>
          <a:xfrm>
            <a:off x="5410987" y="2552155"/>
            <a:ext cx="2854087" cy="1872000"/>
            <a:chOff x="4705448" y="2354629"/>
            <a:chExt cx="4006702" cy="2628000"/>
          </a:xfrm>
        </p:grpSpPr>
        <p:pic>
          <p:nvPicPr>
            <p:cNvPr id="3075" name="Picture 2">
              <a:extLst>
                <a:ext uri="{FF2B5EF4-FFF2-40B4-BE49-F238E27FC236}">
                  <a16:creationId xmlns:a16="http://schemas.microsoft.com/office/drawing/2014/main" id="{FED6C3A9-E5AF-01A2-659B-F09929091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50" y="2354629"/>
              <a:ext cx="1971000" cy="26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2">
              <a:extLst>
                <a:ext uri="{FF2B5EF4-FFF2-40B4-BE49-F238E27FC236}">
                  <a16:creationId xmlns:a16="http://schemas.microsoft.com/office/drawing/2014/main" id="{4F8115DD-8AF1-06FB-2BDB-744182206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448" y="2354629"/>
              <a:ext cx="1971000" cy="26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8" name="Rettangolo con angoli arrotondati 3077">
            <a:extLst>
              <a:ext uri="{FF2B5EF4-FFF2-40B4-BE49-F238E27FC236}">
                <a16:creationId xmlns:a16="http://schemas.microsoft.com/office/drawing/2014/main" id="{218E44F6-E23F-DC9C-14D7-A5E0BECE1EE7}"/>
              </a:ext>
            </a:extLst>
          </p:cNvPr>
          <p:cNvSpPr/>
          <p:nvPr/>
        </p:nvSpPr>
        <p:spPr>
          <a:xfrm>
            <a:off x="5430543" y="4424231"/>
            <a:ext cx="1332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9" name="Rettangolo 3078">
            <a:extLst>
              <a:ext uri="{FF2B5EF4-FFF2-40B4-BE49-F238E27FC236}">
                <a16:creationId xmlns:a16="http://schemas.microsoft.com/office/drawing/2014/main" id="{E4D0E3A8-BCD7-580E-A047-9ACCC6529C46}"/>
              </a:ext>
            </a:extLst>
          </p:cNvPr>
          <p:cNvSpPr/>
          <p:nvPr/>
        </p:nvSpPr>
        <p:spPr>
          <a:xfrm>
            <a:off x="5430542" y="4468885"/>
            <a:ext cx="1332000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1,8 mio</a:t>
            </a:r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Rettangolo con angoli arrotondati 3079">
            <a:extLst>
              <a:ext uri="{FF2B5EF4-FFF2-40B4-BE49-F238E27FC236}">
                <a16:creationId xmlns:a16="http://schemas.microsoft.com/office/drawing/2014/main" id="{2E247111-A521-BF08-8E7F-6D542F8548B6}"/>
              </a:ext>
            </a:extLst>
          </p:cNvPr>
          <p:cNvSpPr/>
          <p:nvPr/>
        </p:nvSpPr>
        <p:spPr>
          <a:xfrm>
            <a:off x="6897538" y="4424231"/>
            <a:ext cx="1332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1" name="Rettangolo 3080">
            <a:extLst>
              <a:ext uri="{FF2B5EF4-FFF2-40B4-BE49-F238E27FC236}">
                <a16:creationId xmlns:a16="http://schemas.microsoft.com/office/drawing/2014/main" id="{387EF59D-DD3F-D1F7-37D8-AD1ECF1F271C}"/>
              </a:ext>
            </a:extLst>
          </p:cNvPr>
          <p:cNvSpPr/>
          <p:nvPr/>
        </p:nvSpPr>
        <p:spPr>
          <a:xfrm>
            <a:off x="6897538" y="4468885"/>
            <a:ext cx="1332000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1,1 mio</a:t>
            </a:r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6" name="CasellaDiTesto 3095">
            <a:extLst>
              <a:ext uri="{FF2B5EF4-FFF2-40B4-BE49-F238E27FC236}">
                <a16:creationId xmlns:a16="http://schemas.microsoft.com/office/drawing/2014/main" id="{FC5B3252-4AB2-3142-64D6-451CE5874F13}"/>
              </a:ext>
            </a:extLst>
          </p:cNvPr>
          <p:cNvSpPr txBox="1"/>
          <p:nvPr/>
        </p:nvSpPr>
        <p:spPr>
          <a:xfrm>
            <a:off x="742603" y="829601"/>
            <a:ext cx="810301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Intrattenimento: </a:t>
            </a:r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tornano nel 2025 i volti di successo dell’autunno</a:t>
            </a:r>
            <a:endParaRPr lang="it-IT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63A4B4-C294-D347-32DB-F8660E3326DB}"/>
              </a:ext>
            </a:extLst>
          </p:cNvPr>
          <p:cNvSpPr txBox="1"/>
          <p:nvPr/>
        </p:nvSpPr>
        <p:spPr>
          <a:xfrm>
            <a:off x="683567" y="4858120"/>
            <a:ext cx="2624627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amr individui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B3208DE-9A77-4A11-7C5B-9DE09EBF0890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94CBFD6-B71D-6F88-0AB8-012599BFA8D2}"/>
              </a:ext>
            </a:extLst>
          </p:cNvPr>
          <p:cNvSpPr/>
          <p:nvPr/>
        </p:nvSpPr>
        <p:spPr>
          <a:xfrm>
            <a:off x="4897479" y="1735729"/>
            <a:ext cx="3780000" cy="576000"/>
          </a:xfrm>
          <a:prstGeom prst="roundRect">
            <a:avLst/>
          </a:prstGeom>
          <a:solidFill>
            <a:srgbClr val="F22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CDD61E1-F036-1C1A-CC05-806309BE56A6}"/>
              </a:ext>
            </a:extLst>
          </p:cNvPr>
          <p:cNvSpPr/>
          <p:nvPr/>
        </p:nvSpPr>
        <p:spPr>
          <a:xfrm>
            <a:off x="4897479" y="167310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Il nuovo anno prosegue con la stessa qualità di audience e profilo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D7008B8-0CFB-3C91-248C-784709A97136}"/>
              </a:ext>
            </a:extLst>
          </p:cNvPr>
          <p:cNvSpPr/>
          <p:nvPr/>
        </p:nvSpPr>
        <p:spPr>
          <a:xfrm>
            <a:off x="771051" y="1735729"/>
            <a:ext cx="3780000" cy="576000"/>
          </a:xfrm>
          <a:prstGeom prst="roundRect">
            <a:avLst/>
          </a:prstGeom>
          <a:solidFill>
            <a:srgbClr val="014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361556F-0294-6BE3-2059-FBE5AE931D55}"/>
              </a:ext>
            </a:extLst>
          </p:cNvPr>
          <p:cNvSpPr/>
          <p:nvPr/>
        </p:nvSpPr>
        <p:spPr>
          <a:xfrm>
            <a:off x="771051" y="167310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L’offerta migliore del canale </a:t>
            </a:r>
          </a:p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riesce a ingaggiare pubblici diversi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EFF3AE9-F0A8-45FC-1E6E-318324CB2D7A}"/>
              </a:ext>
            </a:extLst>
          </p:cNvPr>
          <p:cNvSpPr/>
          <p:nvPr/>
        </p:nvSpPr>
        <p:spPr>
          <a:xfrm>
            <a:off x="1534985" y="1432415"/>
            <a:ext cx="2252133" cy="26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Novembre 2024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0E8074A-4BE7-CC34-7C89-963E9AAC6792}"/>
              </a:ext>
            </a:extLst>
          </p:cNvPr>
          <p:cNvSpPr/>
          <p:nvPr/>
        </p:nvSpPr>
        <p:spPr>
          <a:xfrm>
            <a:off x="5661413" y="1432415"/>
            <a:ext cx="2252133" cy="26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Inverno 2025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5082D8F-F622-BED1-0F1E-CB0C36761A9F}"/>
              </a:ext>
            </a:extLst>
          </p:cNvPr>
          <p:cNvSpPr/>
          <p:nvPr/>
        </p:nvSpPr>
        <p:spPr>
          <a:xfrm>
            <a:off x="4897479" y="1673103"/>
            <a:ext cx="3780000" cy="7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5" descr="U:\SV\MAPELLI\LOGHI UFFICIALI RAI_SCARICATI DA RAIPLACE_2018\rai 2\Rai 2_Logo White-RGB.png">
            <a:extLst>
              <a:ext uri="{FF2B5EF4-FFF2-40B4-BE49-F238E27FC236}">
                <a16:creationId xmlns:a16="http://schemas.microsoft.com/office/drawing/2014/main" id="{DEB0AB85-30E0-4DC6-142A-D4D6C00C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1" y="1320053"/>
            <a:ext cx="53517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FE1F2567-1EAA-F9CE-C0B1-E161880A3469}"/>
              </a:ext>
            </a:extLst>
          </p:cNvPr>
          <p:cNvSpPr/>
          <p:nvPr/>
        </p:nvSpPr>
        <p:spPr>
          <a:xfrm>
            <a:off x="4793756" y="4466608"/>
            <a:ext cx="767827" cy="2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>
                <a:latin typeface="Arial" panose="020B0604020202020204" pitchFamily="34" charset="0"/>
                <a:cs typeface="Arial" panose="020B0604020202020204" pitchFamily="34" charset="0"/>
              </a:rPr>
              <a:t>amr </a:t>
            </a:r>
          </a:p>
        </p:txBody>
      </p:sp>
    </p:spTree>
    <p:extLst>
      <p:ext uri="{BB962C8B-B14F-4D97-AF65-F5344CB8AC3E}">
        <p14:creationId xmlns:p14="http://schemas.microsoft.com/office/powerpoint/2010/main" val="21938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3081" grpId="0"/>
      <p:bldP spid="11" grpId="0" animBg="1"/>
      <p:bldP spid="12" grpId="0"/>
      <p:bldP spid="16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DB69CB0-AB24-C441-3B2E-4AC09965E887}"/>
              </a:ext>
            </a:extLst>
          </p:cNvPr>
          <p:cNvSpPr/>
          <p:nvPr/>
        </p:nvSpPr>
        <p:spPr>
          <a:xfrm>
            <a:off x="1713844" y="1470660"/>
            <a:ext cx="2664867" cy="2958812"/>
          </a:xfrm>
          <a:prstGeom prst="roundRect">
            <a:avLst>
              <a:gd name="adj" fmla="val 10662"/>
            </a:avLst>
          </a:prstGeom>
          <a:solidFill>
            <a:srgbClr val="00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0D1EDF-5185-A94A-1F4C-57F9BA2E4E21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Affari Tuoi: quando l’access vale più di un Prime Time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7" y="4858120"/>
            <a:ext cx="2624627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amr individui, novembre 2024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41E0F35-FE91-9188-0F1E-80B1BCFF8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986925"/>
              </p:ext>
            </p:extLst>
          </p:nvPr>
        </p:nvGraphicFramePr>
        <p:xfrm>
          <a:off x="568711" y="1486823"/>
          <a:ext cx="4978649" cy="323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C831A6-47B4-08D2-672B-13B9315B341B}"/>
              </a:ext>
            </a:extLst>
          </p:cNvPr>
          <p:cNvSpPr txBox="1"/>
          <p:nvPr/>
        </p:nvSpPr>
        <p:spPr>
          <a:xfrm>
            <a:off x="6358936" y="3617597"/>
            <a:ext cx="2457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break e il GM sono sempre tra i top 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amr e coperture</a:t>
            </a:r>
          </a:p>
        </p:txBody>
      </p:sp>
      <p:pic>
        <p:nvPicPr>
          <p:cNvPr id="13" name="Immagine 1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CB9241E1-EB66-9C5D-D979-F8173137B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6" y="1710471"/>
            <a:ext cx="628869" cy="62886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AB49D0E-C4AE-BBBE-4860-ECFFC57D8E26}"/>
              </a:ext>
            </a:extLst>
          </p:cNvPr>
          <p:cNvSpPr txBox="1"/>
          <p:nvPr/>
        </p:nvSpPr>
        <p:spPr>
          <a:xfrm>
            <a:off x="6286825" y="1725711"/>
            <a:ext cx="259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sempre il programma più seguito della giornata</a:t>
            </a:r>
          </a:p>
        </p:txBody>
      </p:sp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FB7E205-4066-125F-7C7A-8A570CB38C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80" y="2754199"/>
            <a:ext cx="482937" cy="48293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A5877E-1ADE-70E2-F5A5-A2D710DCE43E}"/>
              </a:ext>
            </a:extLst>
          </p:cNvPr>
          <p:cNvSpPr txBox="1"/>
          <p:nvPr/>
        </p:nvSpPr>
        <p:spPr>
          <a:xfrm>
            <a:off x="6369577" y="2687639"/>
            <a:ext cx="2457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it-IT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medio, puntate top oltre il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magine 1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29B7946-51CC-7BE7-5037-64E714E697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84" y="3617597"/>
            <a:ext cx="495641" cy="495641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5742A09-A82D-51B4-611C-394C9776B7C8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0D1EDF-5185-A94A-1F4C-57F9BA2E4E21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Affari Tuoi: il programma che ha cambiato lo scenario tv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8C1575-C452-545B-8A18-54DA8158408E}"/>
              </a:ext>
            </a:extLst>
          </p:cNvPr>
          <p:cNvSpPr txBox="1"/>
          <p:nvPr/>
        </p:nvSpPr>
        <p:spPr>
          <a:xfrm>
            <a:off x="3007506" y="1427351"/>
            <a:ext cx="52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competitor stanno correndo ai ripari</a:t>
            </a:r>
          </a:p>
        </p:txBody>
      </p:sp>
      <p:pic>
        <p:nvPicPr>
          <p:cNvPr id="8" name="Immagine 7" descr="Immagine che contiene vestiti, persona, edificio, testo&#10;&#10;Descrizione generata automaticamente">
            <a:extLst>
              <a:ext uri="{FF2B5EF4-FFF2-40B4-BE49-F238E27FC236}">
                <a16:creationId xmlns:a16="http://schemas.microsoft.com/office/drawing/2014/main" id="{7D13B238-F2D6-CB94-1359-A9005F5C4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r="26025"/>
          <a:stretch/>
        </p:blipFill>
        <p:spPr>
          <a:xfrm>
            <a:off x="742603" y="1486823"/>
            <a:ext cx="2060554" cy="3046269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E21BB98F-E049-624C-4D9C-FDA8F4D57529}"/>
              </a:ext>
            </a:extLst>
          </p:cNvPr>
          <p:cNvGrpSpPr>
            <a:grpSpLocks noChangeAspect="1"/>
          </p:cNvGrpSpPr>
          <p:nvPr/>
        </p:nvGrpSpPr>
        <p:grpSpPr>
          <a:xfrm>
            <a:off x="3109843" y="1984817"/>
            <a:ext cx="2267772" cy="2642064"/>
            <a:chOff x="607619" y="514350"/>
            <a:chExt cx="3708000" cy="4326714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DFECAF9-1217-0A4D-527C-462A5E4C2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619" y="1028701"/>
              <a:ext cx="3708000" cy="3812363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C13A8B3-DD38-6D0D-2AB0-33AD74B11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7039" b="16345"/>
            <a:stretch/>
          </p:blipFill>
          <p:spPr>
            <a:xfrm>
              <a:off x="607619" y="514350"/>
              <a:ext cx="3708000" cy="514350"/>
            </a:xfrm>
            <a:prstGeom prst="rect">
              <a:avLst/>
            </a:prstGeom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2DE32EE-E38F-85FE-2F8D-F1A5B14F079D}"/>
              </a:ext>
            </a:extLst>
          </p:cNvPr>
          <p:cNvGrpSpPr/>
          <p:nvPr/>
        </p:nvGrpSpPr>
        <p:grpSpPr>
          <a:xfrm>
            <a:off x="5536348" y="1984816"/>
            <a:ext cx="3367669" cy="2519959"/>
            <a:chOff x="5703351" y="2193289"/>
            <a:chExt cx="3120981" cy="2261309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2798FF26-63D9-CC11-307E-92A043F11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3351" y="2193289"/>
              <a:ext cx="3120980" cy="119877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946F5A15-EDCF-B90F-FD1A-0122ED8C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3351" y="3392066"/>
              <a:ext cx="3120981" cy="1062532"/>
            </a:xfrm>
            <a:prstGeom prst="rect">
              <a:avLst/>
            </a:prstGeom>
          </p:spPr>
        </p:pic>
      </p:grp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E1508A0-DD68-74F0-155B-982C7D291053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0D1EDF-5185-A94A-1F4C-57F9BA2E4E21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Affari Tuoi: un pubblico sempre più ampio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858120"/>
            <a:ext cx="2448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affinità set-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 vs 2023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vestiti, persona, edificio, testo&#10;&#10;Descrizione generata automaticamente">
            <a:extLst>
              <a:ext uri="{FF2B5EF4-FFF2-40B4-BE49-F238E27FC236}">
                <a16:creationId xmlns:a16="http://schemas.microsoft.com/office/drawing/2014/main" id="{7D13B238-F2D6-CB94-1359-A9005F5C4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r="26025"/>
          <a:stretch/>
        </p:blipFill>
        <p:spPr>
          <a:xfrm>
            <a:off x="742603" y="1486823"/>
            <a:ext cx="2060554" cy="3046269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A9458C9-84F5-5846-2587-F103AA47F558}"/>
              </a:ext>
            </a:extLst>
          </p:cNvPr>
          <p:cNvSpPr/>
          <p:nvPr/>
        </p:nvSpPr>
        <p:spPr>
          <a:xfrm>
            <a:off x="4615371" y="2334012"/>
            <a:ext cx="970089" cy="299652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+3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pti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85642E2-3171-B5FB-DDAA-DFF80815F86D}"/>
              </a:ext>
            </a:extLst>
          </p:cNvPr>
          <p:cNvSpPr txBox="1"/>
          <p:nvPr/>
        </p:nvSpPr>
        <p:spPr>
          <a:xfrm>
            <a:off x="3317002" y="2325351"/>
            <a:ext cx="12645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15-64</a:t>
            </a:r>
            <a:endParaRPr lang="it-IT" sz="140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0042C7-00FB-264A-BF61-EEBDC0B03D72}"/>
              </a:ext>
            </a:extLst>
          </p:cNvPr>
          <p:cNvSpPr txBox="1"/>
          <p:nvPr/>
        </p:nvSpPr>
        <p:spPr>
          <a:xfrm>
            <a:off x="4610100" y="1945397"/>
            <a:ext cx="1782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var. affinità vs </a:t>
            </a:r>
            <a:r>
              <a:rPr lang="it-IT" sz="12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a.p</a:t>
            </a:r>
            <a:r>
              <a:rPr lang="it-I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20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EF51B5-6FC3-F85D-F303-FFDEC64246B8}"/>
              </a:ext>
            </a:extLst>
          </p:cNvPr>
          <p:cNvSpPr txBox="1"/>
          <p:nvPr/>
        </p:nvSpPr>
        <p:spPr>
          <a:xfrm>
            <a:off x="3007506" y="1427351"/>
            <a:ext cx="52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Migliorano le penetrazioni sui principali target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12520A-DFF1-D836-B60C-654A8BED3B7D}"/>
              </a:ext>
            </a:extLst>
          </p:cNvPr>
          <p:cNvSpPr txBox="1"/>
          <p:nvPr/>
        </p:nvSpPr>
        <p:spPr>
          <a:xfrm>
            <a:off x="3317002" y="2708168"/>
            <a:ext cx="1264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15-64</a:t>
            </a:r>
          </a:p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endParaRPr lang="it-IT" sz="140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B0F6A86-C365-82C9-48A2-32F3640063D6}"/>
              </a:ext>
            </a:extLst>
          </p:cNvPr>
          <p:cNvSpPr/>
          <p:nvPr/>
        </p:nvSpPr>
        <p:spPr>
          <a:xfrm>
            <a:off x="4615370" y="2827360"/>
            <a:ext cx="1480630" cy="299652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+6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pti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2F6D97B-2366-AFE6-9641-F4F2DB248875}"/>
              </a:ext>
            </a:extLst>
          </p:cNvPr>
          <p:cNvSpPr txBox="1"/>
          <p:nvPr/>
        </p:nvSpPr>
        <p:spPr>
          <a:xfrm>
            <a:off x="3317002" y="3287694"/>
            <a:ext cx="12645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25-54</a:t>
            </a:r>
            <a:endParaRPr lang="it-IT" sz="140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E56FA22-384E-9D24-F8DC-2F9DCA964EE8}"/>
              </a:ext>
            </a:extLst>
          </p:cNvPr>
          <p:cNvSpPr/>
          <p:nvPr/>
        </p:nvSpPr>
        <p:spPr>
          <a:xfrm>
            <a:off x="4615370" y="3320708"/>
            <a:ext cx="1480630" cy="299652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+6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pti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9598E41-213A-423F-FC98-450BE44826AB}"/>
              </a:ext>
            </a:extLst>
          </p:cNvPr>
          <p:cNvSpPr txBox="1"/>
          <p:nvPr/>
        </p:nvSpPr>
        <p:spPr>
          <a:xfrm>
            <a:off x="3317002" y="3776490"/>
            <a:ext cx="12645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15-34</a:t>
            </a:r>
            <a:endParaRPr lang="it-IT" sz="140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04E79596-AB04-E094-1FF4-866CB59F9A70}"/>
              </a:ext>
            </a:extLst>
          </p:cNvPr>
          <p:cNvSpPr/>
          <p:nvPr/>
        </p:nvSpPr>
        <p:spPr>
          <a:xfrm>
            <a:off x="4615370" y="3809504"/>
            <a:ext cx="2288350" cy="299652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+11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pti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6FE8D32-8785-36E3-DD74-45FD7ECDDF42}"/>
              </a:ext>
            </a:extLst>
          </p:cNvPr>
          <p:cNvSpPr txBox="1"/>
          <p:nvPr/>
        </p:nvSpPr>
        <p:spPr>
          <a:xfrm>
            <a:off x="3317002" y="4159307"/>
            <a:ext cx="1264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 </a:t>
            </a:r>
          </a:p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15-34 </a:t>
            </a:r>
            <a:endParaRPr lang="it-IT" sz="1400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B880C80A-6FD5-2065-5F20-151DAB7454A2}"/>
              </a:ext>
            </a:extLst>
          </p:cNvPr>
          <p:cNvSpPr/>
          <p:nvPr/>
        </p:nvSpPr>
        <p:spPr>
          <a:xfrm>
            <a:off x="4615370" y="4310006"/>
            <a:ext cx="3278950" cy="299652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+17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pti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1E76075-DAB9-331E-90BF-E799F53F52F4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719620"/>
            <a:ext cx="2880000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amr live 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audience, totale individui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B62D2B-678C-B060-1954-80D223DB1B26}"/>
              </a:ext>
            </a:extLst>
          </p:cNvPr>
          <p:cNvSpPr txBox="1"/>
          <p:nvPr/>
        </p:nvSpPr>
        <p:spPr>
          <a:xfrm>
            <a:off x="1135409" y="2457509"/>
            <a:ext cx="1042055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</a:t>
            </a: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902BC9-01B6-F48C-DF8D-ABA44D8271A3}"/>
              </a:ext>
            </a:extLst>
          </p:cNvPr>
          <p:cNvSpPr txBox="1"/>
          <p:nvPr/>
        </p:nvSpPr>
        <p:spPr>
          <a:xfrm>
            <a:off x="1156139" y="3320774"/>
            <a:ext cx="1100395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</a:t>
            </a: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7557277B-953E-FCD0-C689-2741E29F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12" y="1469855"/>
            <a:ext cx="42041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175415-A040-7DA6-E989-046F4C059AB3}"/>
              </a:ext>
            </a:extLst>
          </p:cNvPr>
          <p:cNvSpPr txBox="1"/>
          <p:nvPr/>
        </p:nvSpPr>
        <p:spPr>
          <a:xfrm>
            <a:off x="1156139" y="4160608"/>
            <a:ext cx="87424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</a:t>
            </a: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B65ACB4-6B88-F4C0-590B-A6735008CF4D}"/>
              </a:ext>
            </a:extLst>
          </p:cNvPr>
          <p:cNvSpPr/>
          <p:nvPr/>
        </p:nvSpPr>
        <p:spPr>
          <a:xfrm>
            <a:off x="2649012" y="2297537"/>
            <a:ext cx="2177451" cy="489220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6.283.000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A5CDFA-CD72-656A-07F9-AFF6A5E090D1}"/>
              </a:ext>
            </a:extLst>
          </p:cNvPr>
          <p:cNvSpPr txBox="1"/>
          <p:nvPr/>
        </p:nvSpPr>
        <p:spPr>
          <a:xfrm>
            <a:off x="2728406" y="1893359"/>
            <a:ext cx="2177451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audience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AB13FC1-B73F-F96D-B141-86F15D20C2F7}"/>
              </a:ext>
            </a:extLst>
          </p:cNvPr>
          <p:cNvSpPr/>
          <p:nvPr/>
        </p:nvSpPr>
        <p:spPr>
          <a:xfrm>
            <a:off x="2669742" y="3160802"/>
            <a:ext cx="2376750" cy="489220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7.387.000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11A8A47-D139-C00D-2921-58E757170CAB}"/>
              </a:ext>
            </a:extLst>
          </p:cNvPr>
          <p:cNvSpPr/>
          <p:nvPr/>
        </p:nvSpPr>
        <p:spPr>
          <a:xfrm>
            <a:off x="2649012" y="4000636"/>
            <a:ext cx="2665396" cy="489220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7.457.000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75F10C-9B4F-DE4C-565F-860812F8C5C5}"/>
              </a:ext>
            </a:extLst>
          </p:cNvPr>
          <p:cNvSpPr txBox="1"/>
          <p:nvPr/>
        </p:nvSpPr>
        <p:spPr>
          <a:xfrm>
            <a:off x="1502169" y="1893359"/>
            <a:ext cx="910818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Avversarie ITALIA</a:t>
            </a: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magine 20" descr="Immagine che contiene Rettangolo, bandiera, rosso, design&#10;&#10;Descrizione generata automaticamente">
            <a:extLst>
              <a:ext uri="{FF2B5EF4-FFF2-40B4-BE49-F238E27FC236}">
                <a16:creationId xmlns:a16="http://schemas.microsoft.com/office/drawing/2014/main" id="{536AD6AA-6B0D-7595-1CEB-89D6281ECDD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36" y="2434147"/>
            <a:ext cx="216000" cy="216000"/>
          </a:xfrm>
          <a:prstGeom prst="flowChartConnector">
            <a:avLst/>
          </a:prstGeom>
        </p:spPr>
      </p:pic>
      <p:pic>
        <p:nvPicPr>
          <p:cNvPr id="22" name="Immagine 21" descr="Immagine che contiene giallo, arancione, Policromia, rosso&#10;&#10;Descrizione generata automaticamente">
            <a:extLst>
              <a:ext uri="{FF2B5EF4-FFF2-40B4-BE49-F238E27FC236}">
                <a16:creationId xmlns:a16="http://schemas.microsoft.com/office/drawing/2014/main" id="{58E57FF0-6B76-F8FB-E433-D97EA1913A7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36" y="3297412"/>
            <a:ext cx="216000" cy="216000"/>
          </a:xfrm>
          <a:prstGeom prst="flowChartConnector">
            <a:avLst/>
          </a:prstGeom>
        </p:spPr>
      </p:pic>
      <p:pic>
        <p:nvPicPr>
          <p:cNvPr id="23" name="Immagine 22" descr="Immagine che contiene simbolo, blu, Blu elettrico, linea&#10;&#10;Descrizione generata automaticamente">
            <a:extLst>
              <a:ext uri="{FF2B5EF4-FFF2-40B4-BE49-F238E27FC236}">
                <a16:creationId xmlns:a16="http://schemas.microsoft.com/office/drawing/2014/main" id="{CD6F34F7-575A-A6C2-C231-1908A758806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93" y="2434147"/>
            <a:ext cx="216000" cy="216000"/>
          </a:xfrm>
          <a:prstGeom prst="flowChartConnector">
            <a:avLst/>
          </a:prstGeom>
        </p:spPr>
      </p:pic>
      <p:pic>
        <p:nvPicPr>
          <p:cNvPr id="24" name="Immagine 23" descr="Immagine che contiene simbolo, blu, Blu elettrico, linea&#10;&#10;Descrizione generata automaticamente">
            <a:extLst>
              <a:ext uri="{FF2B5EF4-FFF2-40B4-BE49-F238E27FC236}">
                <a16:creationId xmlns:a16="http://schemas.microsoft.com/office/drawing/2014/main" id="{68B70400-8403-5922-B954-8E17E0E236E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93" y="3297412"/>
            <a:ext cx="216000" cy="216000"/>
          </a:xfrm>
          <a:prstGeom prst="flowChartConnector">
            <a:avLst/>
          </a:prstGeom>
        </p:spPr>
      </p:pic>
      <p:pic>
        <p:nvPicPr>
          <p:cNvPr id="25" name="Immagine 24" descr="Immagine che contiene giallo, arancione, Policromia, rosso&#10;&#10;Descrizione generata automaticamente">
            <a:extLst>
              <a:ext uri="{FF2B5EF4-FFF2-40B4-BE49-F238E27FC236}">
                <a16:creationId xmlns:a16="http://schemas.microsoft.com/office/drawing/2014/main" id="{4568B191-1E2C-023F-1084-88D75F6A71F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36" y="4137246"/>
            <a:ext cx="216000" cy="216000"/>
          </a:xfrm>
          <a:prstGeom prst="flowChartConnector">
            <a:avLst/>
          </a:prstGeom>
        </p:spPr>
      </p:pic>
      <p:pic>
        <p:nvPicPr>
          <p:cNvPr id="26" name="Immagine 25" descr="Immagine che contiene Rettangolo, bandiera, rosso, design&#10;&#10;Descrizione generata automaticamente">
            <a:extLst>
              <a:ext uri="{FF2B5EF4-FFF2-40B4-BE49-F238E27FC236}">
                <a16:creationId xmlns:a16="http://schemas.microsoft.com/office/drawing/2014/main" id="{7B38D5F0-D003-446A-2841-87377E53C41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93" y="4137246"/>
            <a:ext cx="216000" cy="216000"/>
          </a:xfrm>
          <a:prstGeom prst="flowChartConnector">
            <a:avLst/>
          </a:prstGeom>
        </p:spPr>
      </p:pic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1DCEDB6-4565-4F23-83D8-26C82567335B}"/>
              </a:ext>
            </a:extLst>
          </p:cNvPr>
          <p:cNvCxnSpPr>
            <a:cxnSpLocks/>
          </p:cNvCxnSpPr>
          <p:nvPr/>
        </p:nvCxnSpPr>
        <p:spPr>
          <a:xfrm flipV="1">
            <a:off x="1100713" y="1771024"/>
            <a:ext cx="4446647" cy="2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6EC9966-2639-87DE-E91A-BFC6E111A4B7}"/>
              </a:ext>
            </a:extLst>
          </p:cNvPr>
          <p:cNvSpPr txBox="1"/>
          <p:nvPr/>
        </p:nvSpPr>
        <p:spPr>
          <a:xfrm>
            <a:off x="2459379" y="143854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Total Video in crescendo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1D207BE-4C77-EDA1-A61A-025C909AFBC0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Nations League 2024: un’edizione di successo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18ED0F3C-D1C3-9746-AB95-36B4FCF26107}"/>
              </a:ext>
            </a:extLst>
          </p:cNvPr>
          <p:cNvSpPr/>
          <p:nvPr/>
        </p:nvSpPr>
        <p:spPr>
          <a:xfrm>
            <a:off x="5945247" y="1661315"/>
            <a:ext cx="2664867" cy="3036255"/>
          </a:xfrm>
          <a:prstGeom prst="roundRect">
            <a:avLst/>
          </a:prstGeom>
          <a:solidFill>
            <a:srgbClr val="00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A194C4A-7530-76AA-A320-DAE920377A08}"/>
              </a:ext>
            </a:extLst>
          </p:cNvPr>
          <p:cNvSpPr txBox="1"/>
          <p:nvPr/>
        </p:nvSpPr>
        <p:spPr>
          <a:xfrm>
            <a:off x="6070942" y="2502540"/>
            <a:ext cx="24134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marzo 2025 </a:t>
            </a:r>
          </a:p>
          <a:p>
            <a:r>
              <a:rPr lang="it-I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scontro diretto </a:t>
            </a:r>
          </a:p>
          <a:p>
            <a:r>
              <a:rPr lang="it-I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andat</a:t>
            </a:r>
            <a:r>
              <a: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ritorno </a:t>
            </a:r>
          </a:p>
          <a:p>
            <a:r>
              <a:rPr lang="it-I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Germania raggiungerà ascolti ancora più elevati</a:t>
            </a:r>
          </a:p>
        </p:txBody>
      </p:sp>
      <p:pic>
        <p:nvPicPr>
          <p:cNvPr id="36" name="Immagine 35" descr="Immagine che contiene rosso, giallo, arancione, Policromia&#10;&#10;Descrizione generata automaticamente">
            <a:extLst>
              <a:ext uri="{FF2B5EF4-FFF2-40B4-BE49-F238E27FC236}">
                <a16:creationId xmlns:a16="http://schemas.microsoft.com/office/drawing/2014/main" id="{FBCCAE36-71CF-849E-A0BB-F4E844681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51" y="1898785"/>
            <a:ext cx="504000" cy="504000"/>
          </a:xfrm>
          <a:prstGeom prst="flowChartConnector">
            <a:avLst/>
          </a:prstGeom>
        </p:spPr>
      </p:pic>
      <p:pic>
        <p:nvPicPr>
          <p:cNvPr id="38" name="Immagine 37" descr="Immagine che contiene verde, rosso, bandiera, design&#10;&#10;Descrizione generata automaticamente">
            <a:extLst>
              <a:ext uri="{FF2B5EF4-FFF2-40B4-BE49-F238E27FC236}">
                <a16:creationId xmlns:a16="http://schemas.microsoft.com/office/drawing/2014/main" id="{E634A7B0-B997-9DB9-EF80-094464270A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68" y="1904599"/>
            <a:ext cx="504000" cy="504000"/>
          </a:xfrm>
          <a:prstGeom prst="flowChartConnector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1EE7160-7169-30C9-926C-0BFFCD31F5F8}"/>
              </a:ext>
            </a:extLst>
          </p:cNvPr>
          <p:cNvCxnSpPr>
            <a:cxnSpLocks/>
          </p:cNvCxnSpPr>
          <p:nvPr/>
        </p:nvCxnSpPr>
        <p:spPr>
          <a:xfrm>
            <a:off x="1957578" y="2344147"/>
            <a:ext cx="0" cy="3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B324143-C516-31DB-41D9-D2CB6F2BB070}"/>
              </a:ext>
            </a:extLst>
          </p:cNvPr>
          <p:cNvCxnSpPr>
            <a:cxnSpLocks/>
          </p:cNvCxnSpPr>
          <p:nvPr/>
        </p:nvCxnSpPr>
        <p:spPr>
          <a:xfrm>
            <a:off x="1957578" y="3207412"/>
            <a:ext cx="0" cy="3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300E625-DA54-2DBB-CE44-99CEB03AF1EA}"/>
              </a:ext>
            </a:extLst>
          </p:cNvPr>
          <p:cNvCxnSpPr>
            <a:cxnSpLocks/>
          </p:cNvCxnSpPr>
          <p:nvPr/>
        </p:nvCxnSpPr>
        <p:spPr>
          <a:xfrm>
            <a:off x="1957578" y="4047246"/>
            <a:ext cx="0" cy="3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41D7C60-EABE-E280-762F-679D26D4BBF3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D9D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CONTENUTO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B515BE76-7D3F-066F-BE88-F53A2DE0A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5" y="1469855"/>
            <a:ext cx="673756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CA69D572-F126-725E-1375-B6723BE881E6}"/>
              </a:ext>
            </a:extLst>
          </p:cNvPr>
          <p:cNvSpPr/>
          <p:nvPr/>
        </p:nvSpPr>
        <p:spPr>
          <a:xfrm>
            <a:off x="6336940" y="1368081"/>
            <a:ext cx="2324749" cy="3036255"/>
          </a:xfrm>
          <a:prstGeom prst="roundRect">
            <a:avLst/>
          </a:prstGeom>
          <a:solidFill>
            <a:srgbClr val="00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6" descr="U:\SV\MAPELLI\LOGHI UFFICIALI RAI_SCARICATI DA RAIPLACE_2018\rai 3\Rai 3 _Logo White-RGB.png">
            <a:extLst>
              <a:ext uri="{FF2B5EF4-FFF2-40B4-BE49-F238E27FC236}">
                <a16:creationId xmlns:a16="http://schemas.microsoft.com/office/drawing/2014/main" id="{156D29DD-7250-5A98-78F9-5A9AA7FD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9" y="3109681"/>
            <a:ext cx="46846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U:\SV\MAPELLI\LOGHI UFFICIALI RAI_SCARICATI DA RAIPLACE_2018\rai 2\Rai 2_Logo White-RGB.png">
            <a:extLst>
              <a:ext uri="{FF2B5EF4-FFF2-40B4-BE49-F238E27FC236}">
                <a16:creationId xmlns:a16="http://schemas.microsoft.com/office/drawing/2014/main" id="{A0FF26B6-9E85-D652-1FC9-B0325482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1" y="2385756"/>
            <a:ext cx="48165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4160B2-C9FF-7278-3809-E842B7C00DC1}"/>
              </a:ext>
            </a:extLst>
          </p:cNvPr>
          <p:cNvSpPr txBox="1"/>
          <p:nvPr/>
        </p:nvSpPr>
        <p:spPr>
          <a:xfrm>
            <a:off x="937190" y="856233"/>
            <a:ext cx="6840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Gennaio-Marzo 2025: le stime di ascolto tv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FEA8E1-3193-232C-6263-1B44E8FA921A}"/>
              </a:ext>
            </a:extLst>
          </p:cNvPr>
          <p:cNvSpPr txBox="1"/>
          <p:nvPr/>
        </p:nvSpPr>
        <p:spPr>
          <a:xfrm>
            <a:off x="6559206" y="2002180"/>
            <a:ext cx="1888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Platea tv </a:t>
            </a:r>
            <a:r>
              <a:rPr lang="it-IT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Stime </a:t>
            </a:r>
            <a:r>
              <a:rPr lang="it-IT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linea con gli ascolti storici </a:t>
            </a:r>
          </a:p>
        </p:txBody>
      </p:sp>
      <p:pic>
        <p:nvPicPr>
          <p:cNvPr id="3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1CCD39D1-D6BA-6216-4F42-A6E25B88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1" y="1654751"/>
            <a:ext cx="47296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85244BE-0E9C-8FC5-9E87-82A4F798AA10}"/>
              </a:ext>
            </a:extLst>
          </p:cNvPr>
          <p:cNvSpPr txBox="1"/>
          <p:nvPr/>
        </p:nvSpPr>
        <p:spPr>
          <a:xfrm>
            <a:off x="1537478" y="1544789"/>
            <a:ext cx="467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prima serata rafforzata con la fiction top si affianca al daytime stabile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7624E23-914C-2B85-2B66-D5F147FD06BF}"/>
              </a:ext>
            </a:extLst>
          </p:cNvPr>
          <p:cNvSpPr txBox="1"/>
          <p:nvPr/>
        </p:nvSpPr>
        <p:spPr>
          <a:xfrm>
            <a:off x="1537477" y="2275794"/>
            <a:ext cx="483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accende il PT: </a:t>
            </a:r>
            <a:r>
              <a:rPr lang="it-IT"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 Fuori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Stasera Tutto è Possibile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 in incognito 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 media di rete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BB5148A-280F-49A7-BCA9-ACB4D8A90364}"/>
              </a:ext>
            </a:extLst>
          </p:cNvPr>
          <p:cNvSpPr txBox="1"/>
          <p:nvPr/>
        </p:nvSpPr>
        <p:spPr>
          <a:xfrm>
            <a:off x="1537477" y="2995612"/>
            <a:ext cx="483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Palinsesto in continuità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Confermati tutti i pillar di PT</a:t>
            </a:r>
          </a:p>
        </p:txBody>
      </p:sp>
      <p:pic>
        <p:nvPicPr>
          <p:cNvPr id="32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B7C003E3-FE4F-B22E-DD9A-E461DA700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36"/>
          <a:stretch/>
        </p:blipFill>
        <p:spPr bwMode="auto">
          <a:xfrm>
            <a:off x="929270" y="3844078"/>
            <a:ext cx="32759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E67F198-76FE-A0F3-4837-997D874A2B1D}"/>
              </a:ext>
            </a:extLst>
          </p:cNvPr>
          <p:cNvSpPr txBox="1"/>
          <p:nvPr/>
        </p:nvSpPr>
        <p:spPr>
          <a:xfrm>
            <a:off x="866925" y="4105421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</a:t>
            </a:r>
            <a:endParaRPr lang="it-IT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A74A109-C292-2455-8F07-D7B65675CABF}"/>
              </a:ext>
            </a:extLst>
          </p:cNvPr>
          <p:cNvSpPr txBox="1"/>
          <p:nvPr/>
        </p:nvSpPr>
        <p:spPr>
          <a:xfrm>
            <a:off x="1537476" y="3773261"/>
            <a:ext cx="451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lieve crescita, in linea con le evidenze recenti positive</a:t>
            </a:r>
          </a:p>
        </p:txBody>
      </p:sp>
    </p:spTree>
    <p:extLst>
      <p:ext uri="{BB962C8B-B14F-4D97-AF65-F5344CB8AC3E}">
        <p14:creationId xmlns:p14="http://schemas.microsoft.com/office/powerpoint/2010/main" val="32652775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4160B2-C9FF-7278-3809-E842B7C00DC1}"/>
              </a:ext>
            </a:extLst>
          </p:cNvPr>
          <p:cNvSpPr txBox="1"/>
          <p:nvPr/>
        </p:nvSpPr>
        <p:spPr>
          <a:xfrm>
            <a:off x="742604" y="829601"/>
            <a:ext cx="684076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si distingue da tutti gli OTT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858120"/>
            <a:ext cx="8371532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stima </a:t>
            </a:r>
            <a:r>
              <a:rPr lang="it-IT" sz="9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Settembre 2024. Big Screen (CTV ascolto aggregato di: Smart TV, STB IP e </a:t>
            </a:r>
            <a:r>
              <a:rPr lang="it-IT" sz="9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IP, Computer, Game Console, </a:t>
            </a:r>
            <a:r>
              <a:rPr lang="it-IT" sz="9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TV+Game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FEC3090-E1A5-7551-E6A6-67508D77CB90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2443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COPERTURE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D94A2B7-6CE8-55EC-A736-45EC1458D412}"/>
              </a:ext>
            </a:extLst>
          </p:cNvPr>
          <p:cNvSpPr/>
          <p:nvPr/>
        </p:nvSpPr>
        <p:spPr>
          <a:xfrm>
            <a:off x="1119076" y="1440453"/>
            <a:ext cx="6840760" cy="2952000"/>
          </a:xfrm>
          <a:prstGeom prst="roundRect">
            <a:avLst>
              <a:gd name="adj" fmla="val 5191"/>
            </a:avLst>
          </a:prstGeom>
          <a:solidFill>
            <a:srgbClr val="4E74C1"/>
          </a:solidFill>
          <a:ln>
            <a:noFill/>
          </a:ln>
          <a:effectLst>
            <a:outerShdw blurRad="50800" dist="381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8926A824-E320-DDA5-6C3C-8686836C3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329426"/>
              </p:ext>
            </p:extLst>
          </p:nvPr>
        </p:nvGraphicFramePr>
        <p:xfrm>
          <a:off x="1406836" y="1494443"/>
          <a:ext cx="6053143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5DF93332-191B-4A2F-BC58-5B3944425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71" y1="49839" x2="42471" y2="49839"/>
                        <a14:foregroundMark x1="47176" y1="51447" x2="47176" y2="51447"/>
                        <a14:foregroundMark x1="55765" y1="53376" x2="55765" y2="53376"/>
                        <a14:foregroundMark x1="62941" y1="50161" x2="62941" y2="50161"/>
                        <a14:foregroundMark x1="68000" y1="51125" x2="68000" y2="51125"/>
                        <a14:foregroundMark x1="75529" y1="50804" x2="75529" y2="50804"/>
                        <a14:foregroundMark x1="84471" y1="51447" x2="84471" y2="51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1823">
            <a:off x="4235015" y="3900671"/>
            <a:ext cx="688746" cy="25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Prime Video | Amazon UK">
            <a:extLst>
              <a:ext uri="{FF2B5EF4-FFF2-40B4-BE49-F238E27FC236}">
                <a16:creationId xmlns:a16="http://schemas.microsoft.com/office/drawing/2014/main" id="{BEBB5F3D-BE15-BBDB-541C-14CAD414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1823">
            <a:off x="5462761" y="3959699"/>
            <a:ext cx="585516" cy="1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etflix logo vettore, netflix icona gratuito vettore 20336027 Arte  vettoriale a Vecteezy">
            <a:extLst>
              <a:ext uri="{FF2B5EF4-FFF2-40B4-BE49-F238E27FC236}">
                <a16:creationId xmlns:a16="http://schemas.microsoft.com/office/drawing/2014/main" id="{0CD69C60-1443-9234-DFBE-A78EE3223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2" b="26134"/>
          <a:stretch/>
        </p:blipFill>
        <p:spPr bwMode="auto">
          <a:xfrm rot="19841823">
            <a:off x="3126358" y="3921277"/>
            <a:ext cx="713992" cy="21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941A8359-FDCC-DB37-8A99-F45B726B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69" y="3811945"/>
            <a:ext cx="360000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70D727-0895-4B8B-E056-230212635CE3}"/>
              </a:ext>
            </a:extLst>
          </p:cNvPr>
          <p:cNvSpPr txBox="1"/>
          <p:nvPr/>
        </p:nvSpPr>
        <p:spPr>
          <a:xfrm>
            <a:off x="2625876" y="2303668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~70</a:t>
            </a: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t-IT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F29E4D1-2E7B-79C4-F845-4B13E972C6CD}"/>
              </a:ext>
            </a:extLst>
          </p:cNvPr>
          <p:cNvSpPr txBox="1"/>
          <p:nvPr/>
        </p:nvSpPr>
        <p:spPr>
          <a:xfrm>
            <a:off x="2625876" y="171638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6A3C185-2087-5B62-C012-B71D1603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0119">
            <a:off x="6620890" y="3906247"/>
            <a:ext cx="481324" cy="261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422921F-C6DA-5E61-5DB6-91C2F8ACC469}"/>
              </a:ext>
            </a:extLst>
          </p:cNvPr>
          <p:cNvSpPr/>
          <p:nvPr/>
        </p:nvSpPr>
        <p:spPr>
          <a:xfrm>
            <a:off x="676163" y="555861"/>
            <a:ext cx="771525" cy="273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50" cap="small" spc="150">
                <a:latin typeface="Arial" panose="020B0604020202020204" pitchFamily="34" charset="0"/>
                <a:cs typeface="Arial" panose="020B0604020202020204" pitchFamily="34" charset="0"/>
              </a:rPr>
              <a:t>vs OTT</a:t>
            </a:r>
          </a:p>
        </p:txBody>
      </p:sp>
    </p:spTree>
    <p:extLst>
      <p:ext uri="{BB962C8B-B14F-4D97-AF65-F5344CB8AC3E}">
        <p14:creationId xmlns:p14="http://schemas.microsoft.com/office/powerpoint/2010/main" val="20708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549E3BA-1E40-CAFD-4D9B-913F96450A9F}"/>
              </a:ext>
            </a:extLst>
          </p:cNvPr>
          <p:cNvSpPr/>
          <p:nvPr/>
        </p:nvSpPr>
        <p:spPr>
          <a:xfrm>
            <a:off x="1238381" y="1764150"/>
            <a:ext cx="6288273" cy="1368000"/>
          </a:xfrm>
          <a:custGeom>
            <a:avLst/>
            <a:gdLst>
              <a:gd name="connsiteX0" fmla="*/ 226623 w 6288273"/>
              <a:gd name="connsiteY0" fmla="*/ 0 h 1368000"/>
              <a:gd name="connsiteX1" fmla="*/ 743162 w 6288273"/>
              <a:gd name="connsiteY1" fmla="*/ 0 h 1368000"/>
              <a:gd name="connsiteX2" fmla="*/ 4618296 w 6288273"/>
              <a:gd name="connsiteY2" fmla="*/ 0 h 1368000"/>
              <a:gd name="connsiteX3" fmla="*/ 5604273 w 6288273"/>
              <a:gd name="connsiteY3" fmla="*/ 0 h 1368000"/>
              <a:gd name="connsiteX4" fmla="*/ 6288273 w 6288273"/>
              <a:gd name="connsiteY4" fmla="*/ 684000 h 1368000"/>
              <a:gd name="connsiteX5" fmla="*/ 5604273 w 6288273"/>
              <a:gd name="connsiteY5" fmla="*/ 1368000 h 1368000"/>
              <a:gd name="connsiteX6" fmla="*/ 4618296 w 6288273"/>
              <a:gd name="connsiteY6" fmla="*/ 1368000 h 1368000"/>
              <a:gd name="connsiteX7" fmla="*/ 743162 w 6288273"/>
              <a:gd name="connsiteY7" fmla="*/ 1368000 h 1368000"/>
              <a:gd name="connsiteX8" fmla="*/ 226623 w 6288273"/>
              <a:gd name="connsiteY8" fmla="*/ 1368000 h 1368000"/>
              <a:gd name="connsiteX9" fmla="*/ 0 w 6288273"/>
              <a:gd name="connsiteY9" fmla="*/ 1141377 h 1368000"/>
              <a:gd name="connsiteX10" fmla="*/ 0 w 6288273"/>
              <a:gd name="connsiteY10" fmla="*/ 226623 h 1368000"/>
              <a:gd name="connsiteX11" fmla="*/ 226623 w 6288273"/>
              <a:gd name="connsiteY11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88273" h="1368000">
                <a:moveTo>
                  <a:pt x="226623" y="0"/>
                </a:moveTo>
                <a:lnTo>
                  <a:pt x="743162" y="0"/>
                </a:lnTo>
                <a:lnTo>
                  <a:pt x="4618296" y="0"/>
                </a:lnTo>
                <a:lnTo>
                  <a:pt x="5604273" y="0"/>
                </a:lnTo>
                <a:cubicBezTo>
                  <a:pt x="5982036" y="0"/>
                  <a:pt x="6288273" y="306237"/>
                  <a:pt x="6288273" y="684000"/>
                </a:cubicBezTo>
                <a:cubicBezTo>
                  <a:pt x="6288273" y="1061763"/>
                  <a:pt x="5982036" y="1368000"/>
                  <a:pt x="5604273" y="1368000"/>
                </a:cubicBezTo>
                <a:lnTo>
                  <a:pt x="4618296" y="1368000"/>
                </a:lnTo>
                <a:lnTo>
                  <a:pt x="743162" y="1368000"/>
                </a:lnTo>
                <a:lnTo>
                  <a:pt x="226623" y="1368000"/>
                </a:lnTo>
                <a:cubicBezTo>
                  <a:pt x="101463" y="1368000"/>
                  <a:pt x="0" y="1266537"/>
                  <a:pt x="0" y="1141377"/>
                </a:cubicBezTo>
                <a:lnTo>
                  <a:pt x="0" y="226623"/>
                </a:lnTo>
                <a:cubicBezTo>
                  <a:pt x="0" y="101463"/>
                  <a:pt x="101463" y="0"/>
                  <a:pt x="226623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587BC6"/>
              </a:gs>
              <a:gs pos="50500">
                <a:srgbClr val="003E9B"/>
              </a:gs>
              <a:gs pos="0">
                <a:srgbClr val="00006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1C1565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" name="Figura a mano libera: forma 1024">
            <a:extLst>
              <a:ext uri="{FF2B5EF4-FFF2-40B4-BE49-F238E27FC236}">
                <a16:creationId xmlns:a16="http://schemas.microsoft.com/office/drawing/2014/main" id="{C5730754-9FBE-A945-C63F-E795C9338115}"/>
              </a:ext>
            </a:extLst>
          </p:cNvPr>
          <p:cNvSpPr/>
          <p:nvPr/>
        </p:nvSpPr>
        <p:spPr>
          <a:xfrm>
            <a:off x="1238381" y="3251969"/>
            <a:ext cx="6288273" cy="1368000"/>
          </a:xfrm>
          <a:custGeom>
            <a:avLst/>
            <a:gdLst>
              <a:gd name="connsiteX0" fmla="*/ 226623 w 6288273"/>
              <a:gd name="connsiteY0" fmla="*/ 0 h 1368000"/>
              <a:gd name="connsiteX1" fmla="*/ 743162 w 6288273"/>
              <a:gd name="connsiteY1" fmla="*/ 0 h 1368000"/>
              <a:gd name="connsiteX2" fmla="*/ 4618296 w 6288273"/>
              <a:gd name="connsiteY2" fmla="*/ 0 h 1368000"/>
              <a:gd name="connsiteX3" fmla="*/ 5604273 w 6288273"/>
              <a:gd name="connsiteY3" fmla="*/ 0 h 1368000"/>
              <a:gd name="connsiteX4" fmla="*/ 6288273 w 6288273"/>
              <a:gd name="connsiteY4" fmla="*/ 684000 h 1368000"/>
              <a:gd name="connsiteX5" fmla="*/ 5604273 w 6288273"/>
              <a:gd name="connsiteY5" fmla="*/ 1368000 h 1368000"/>
              <a:gd name="connsiteX6" fmla="*/ 4618296 w 6288273"/>
              <a:gd name="connsiteY6" fmla="*/ 1368000 h 1368000"/>
              <a:gd name="connsiteX7" fmla="*/ 743162 w 6288273"/>
              <a:gd name="connsiteY7" fmla="*/ 1368000 h 1368000"/>
              <a:gd name="connsiteX8" fmla="*/ 226623 w 6288273"/>
              <a:gd name="connsiteY8" fmla="*/ 1368000 h 1368000"/>
              <a:gd name="connsiteX9" fmla="*/ 0 w 6288273"/>
              <a:gd name="connsiteY9" fmla="*/ 1141377 h 1368000"/>
              <a:gd name="connsiteX10" fmla="*/ 0 w 6288273"/>
              <a:gd name="connsiteY10" fmla="*/ 226623 h 1368000"/>
              <a:gd name="connsiteX11" fmla="*/ 226623 w 6288273"/>
              <a:gd name="connsiteY11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88273" h="1368000">
                <a:moveTo>
                  <a:pt x="226623" y="0"/>
                </a:moveTo>
                <a:lnTo>
                  <a:pt x="743162" y="0"/>
                </a:lnTo>
                <a:lnTo>
                  <a:pt x="4618296" y="0"/>
                </a:lnTo>
                <a:lnTo>
                  <a:pt x="5604273" y="0"/>
                </a:lnTo>
                <a:cubicBezTo>
                  <a:pt x="5982036" y="0"/>
                  <a:pt x="6288273" y="306237"/>
                  <a:pt x="6288273" y="684000"/>
                </a:cubicBezTo>
                <a:cubicBezTo>
                  <a:pt x="6288273" y="1061763"/>
                  <a:pt x="5982036" y="1368000"/>
                  <a:pt x="5604273" y="1368000"/>
                </a:cubicBezTo>
                <a:lnTo>
                  <a:pt x="4618296" y="1368000"/>
                </a:lnTo>
                <a:lnTo>
                  <a:pt x="743162" y="1368000"/>
                </a:lnTo>
                <a:lnTo>
                  <a:pt x="226623" y="1368000"/>
                </a:lnTo>
                <a:cubicBezTo>
                  <a:pt x="101463" y="1368000"/>
                  <a:pt x="0" y="1266537"/>
                  <a:pt x="0" y="1141377"/>
                </a:cubicBezTo>
                <a:lnTo>
                  <a:pt x="0" y="226623"/>
                </a:lnTo>
                <a:cubicBezTo>
                  <a:pt x="0" y="101463"/>
                  <a:pt x="101463" y="0"/>
                  <a:pt x="226623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587BC6"/>
              </a:gs>
              <a:gs pos="50500">
                <a:srgbClr val="003E9B"/>
              </a:gs>
              <a:gs pos="0">
                <a:srgbClr val="00006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1C1565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858120"/>
            <a:ext cx="8371532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Auditel – copertura sul target Totale Individui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1935E57-15C5-A6F8-F734-1742F2362560}"/>
              </a:ext>
            </a:extLst>
          </p:cNvPr>
          <p:cNvSpPr/>
          <p:nvPr/>
        </p:nvSpPr>
        <p:spPr>
          <a:xfrm>
            <a:off x="6270390" y="3506510"/>
            <a:ext cx="720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32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FCCC88B-C70C-AB63-137C-60DDB8B62D94}"/>
              </a:ext>
            </a:extLst>
          </p:cNvPr>
          <p:cNvSpPr/>
          <p:nvPr/>
        </p:nvSpPr>
        <p:spPr>
          <a:xfrm>
            <a:off x="6270390" y="2011926"/>
            <a:ext cx="720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32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A685C664-458E-1785-3C06-E87C725399AD}"/>
              </a:ext>
            </a:extLst>
          </p:cNvPr>
          <p:cNvGrpSpPr/>
          <p:nvPr/>
        </p:nvGrpSpPr>
        <p:grpSpPr>
          <a:xfrm>
            <a:off x="2543490" y="2614773"/>
            <a:ext cx="3266510" cy="360000"/>
            <a:chOff x="2688390" y="2288140"/>
            <a:chExt cx="3266510" cy="360000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4BA83BC-8180-735F-A1A8-9AE83FB5CC56}"/>
                </a:ext>
              </a:extLst>
            </p:cNvPr>
            <p:cNvSpPr/>
            <p:nvPr/>
          </p:nvSpPr>
          <p:spPr>
            <a:xfrm>
              <a:off x="4406900" y="2288140"/>
              <a:ext cx="1548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2000" i="0" u="none" strike="noStrike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1.925.000</a:t>
              </a:r>
            </a:p>
          </p:txBody>
        </p:sp>
        <p:grpSp>
          <p:nvGrpSpPr>
            <p:cNvPr id="1024" name="Gruppo 1023">
              <a:extLst>
                <a:ext uri="{FF2B5EF4-FFF2-40B4-BE49-F238E27FC236}">
                  <a16:creationId xmlns:a16="http://schemas.microsoft.com/office/drawing/2014/main" id="{673D0569-962B-B28D-7A86-95BC83376653}"/>
                </a:ext>
              </a:extLst>
            </p:cNvPr>
            <p:cNvGrpSpPr/>
            <p:nvPr/>
          </p:nvGrpSpPr>
          <p:grpSpPr>
            <a:xfrm>
              <a:off x="2688390" y="2290113"/>
              <a:ext cx="1360430" cy="338555"/>
              <a:chOff x="2438664" y="3118120"/>
              <a:chExt cx="1646118" cy="409651"/>
            </a:xfrm>
          </p:grpSpPr>
          <p:pic>
            <p:nvPicPr>
              <p:cNvPr id="11" name="Picture 18" descr="U:\Pricing_TV_Analogica\LISTINI TV\Presentazioni\loghi bianchi concorrenza\Sky_Sport.png">
                <a:extLst>
                  <a:ext uri="{FF2B5EF4-FFF2-40B4-BE49-F238E27FC236}">
                    <a16:creationId xmlns:a16="http://schemas.microsoft.com/office/drawing/2014/main" id="{F0F80C87-31E9-B546-656A-04596039F8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664" y="3190026"/>
                <a:ext cx="1125122" cy="261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D49403C-2366-B33C-C4F5-D936D3C5ACD6}"/>
                  </a:ext>
                </a:extLst>
              </p:cNvPr>
              <p:cNvSpPr txBox="1"/>
              <p:nvPr/>
            </p:nvSpPr>
            <p:spPr>
              <a:xfrm>
                <a:off x="3479228" y="3118120"/>
                <a:ext cx="605554" cy="409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Uno &amp; </a:t>
                </a:r>
              </a:p>
              <a:p>
                <a:r>
                  <a:rPr lang="it-IT" sz="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Tennis</a:t>
                </a:r>
              </a:p>
            </p:txBody>
          </p:sp>
        </p:grpSp>
      </p:grpSp>
      <p:pic>
        <p:nvPicPr>
          <p:cNvPr id="1026" name="Picture 2" descr="Sci Alpino: Coppa del Mondo femminile - RaiPlay">
            <a:extLst>
              <a:ext uri="{FF2B5EF4-FFF2-40B4-BE49-F238E27FC236}">
                <a16:creationId xmlns:a16="http://schemas.microsoft.com/office/drawing/2014/main" id="{48713366-DBA7-F6A1-045E-AD26BE1C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77" y="3354863"/>
            <a:ext cx="891002" cy="1188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469EF28-988F-644C-5824-66EC7A70F126}"/>
              </a:ext>
            </a:extLst>
          </p:cNvPr>
          <p:cNvGrpSpPr/>
          <p:nvPr/>
        </p:nvGrpSpPr>
        <p:grpSpPr>
          <a:xfrm>
            <a:off x="2543489" y="2115810"/>
            <a:ext cx="3266511" cy="360000"/>
            <a:chOff x="2688389" y="1752834"/>
            <a:chExt cx="3266511" cy="360000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1EF9BE3-E186-548D-0FC6-35D3858DFAEB}"/>
                </a:ext>
              </a:extLst>
            </p:cNvPr>
            <p:cNvSpPr/>
            <p:nvPr/>
          </p:nvSpPr>
          <p:spPr>
            <a:xfrm>
              <a:off x="4406900" y="1752834"/>
              <a:ext cx="1548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2000" b="1" i="0" u="none" strike="noStrike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8.530.000</a:t>
              </a:r>
            </a:p>
          </p:txBody>
        </p:sp>
        <p:pic>
          <p:nvPicPr>
            <p:cNvPr id="25" name="Picture 5" descr="U:\SV\MAPELLI\LOGHI UFFICIALI RAI_SCARICATI DA RAIPLACE_2018\rai 2\Rai 2_Logo White-RGB.png">
              <a:extLst>
                <a:ext uri="{FF2B5EF4-FFF2-40B4-BE49-F238E27FC236}">
                  <a16:creationId xmlns:a16="http://schemas.microsoft.com/office/drawing/2014/main" id="{631CEA62-F6A2-7096-2E8A-7CFF850D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389" y="1770834"/>
              <a:ext cx="481653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DAEF916-B030-5D91-92C2-9A2566249BA2}"/>
              </a:ext>
            </a:extLst>
          </p:cNvPr>
          <p:cNvGrpSpPr/>
          <p:nvPr/>
        </p:nvGrpSpPr>
        <p:grpSpPr>
          <a:xfrm>
            <a:off x="2543489" y="3620382"/>
            <a:ext cx="3266511" cy="360000"/>
            <a:chOff x="2688389" y="3504144"/>
            <a:chExt cx="3266511" cy="360000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C63DC91-3B0C-ECF0-65E9-C4B3097A5DA8}"/>
                </a:ext>
              </a:extLst>
            </p:cNvPr>
            <p:cNvSpPr/>
            <p:nvPr/>
          </p:nvSpPr>
          <p:spPr>
            <a:xfrm>
              <a:off x="4406900" y="3504144"/>
              <a:ext cx="1548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1.440</a:t>
              </a:r>
              <a:r>
                <a:rPr lang="it-IT" sz="2000" b="1" i="0" u="none" strike="noStrike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.000</a:t>
              </a:r>
            </a:p>
          </p:txBody>
        </p:sp>
        <p:pic>
          <p:nvPicPr>
            <p:cNvPr id="26" name="Picture 19" descr="U:\SV\MAPELLI\LOGHI UFFICIALI RAI_SCARICATI DA RAIPLACE_2018\rai sport più\Rai Sport piu HD_Logo White-RGB.png">
              <a:extLst>
                <a:ext uri="{FF2B5EF4-FFF2-40B4-BE49-F238E27FC236}">
                  <a16:creationId xmlns:a16="http://schemas.microsoft.com/office/drawing/2014/main" id="{8E4A3F41-485E-B70D-A2B8-4E02029B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64"/>
            <a:stretch/>
          </p:blipFill>
          <p:spPr bwMode="auto">
            <a:xfrm>
              <a:off x="2688389" y="3522144"/>
              <a:ext cx="838774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C4E782-3E1E-C519-A11A-12F6826CA4EC}"/>
              </a:ext>
            </a:extLst>
          </p:cNvPr>
          <p:cNvSpPr txBox="1"/>
          <p:nvPr/>
        </p:nvSpPr>
        <p:spPr>
          <a:xfrm>
            <a:off x="742604" y="829601"/>
            <a:ext cx="684076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L’offerta free di RAI raggiunge tutti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974B3E7-A45A-ABCF-062B-E744C75D4EB9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244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COPERTURE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6E8657-EC2C-163D-00AB-2501ABF8DBB0}"/>
              </a:ext>
            </a:extLst>
          </p:cNvPr>
          <p:cNvSpPr txBox="1"/>
          <p:nvPr/>
        </p:nvSpPr>
        <p:spPr>
          <a:xfrm>
            <a:off x="4522468" y="1807748"/>
            <a:ext cx="12875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Sinner-Fritz</a:t>
            </a:r>
            <a:endParaRPr lang="it-IT" sz="105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3C3897-A7BC-70BF-5007-3C58F0045EE3}"/>
              </a:ext>
            </a:extLst>
          </p:cNvPr>
          <p:cNvSpPr txBox="1"/>
          <p:nvPr/>
        </p:nvSpPr>
        <p:spPr>
          <a:xfrm>
            <a:off x="4483995" y="3311496"/>
            <a:ext cx="13260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Weekend 26-27/10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E6D1AA1-9183-0831-DD6C-91A47E02900A}"/>
              </a:ext>
            </a:extLst>
          </p:cNvPr>
          <p:cNvGrpSpPr/>
          <p:nvPr/>
        </p:nvGrpSpPr>
        <p:grpSpPr>
          <a:xfrm>
            <a:off x="2543488" y="4107693"/>
            <a:ext cx="3266512" cy="360000"/>
            <a:chOff x="2688388" y="4022749"/>
            <a:chExt cx="3266512" cy="360000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7F469F7B-AE86-2DC2-431D-C035B03C7F3D}"/>
                </a:ext>
              </a:extLst>
            </p:cNvPr>
            <p:cNvSpPr/>
            <p:nvPr/>
          </p:nvSpPr>
          <p:spPr>
            <a:xfrm>
              <a:off x="4406900" y="4022749"/>
              <a:ext cx="1548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</a:t>
              </a:r>
              <a:r>
                <a:rPr lang="it-IT" sz="2000" i="0" u="none" strike="noStrike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.000</a:t>
              </a:r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122CBDA5-3F65-39EB-EB55-5DEAC07BE06C}"/>
                </a:ext>
              </a:extLst>
            </p:cNvPr>
            <p:cNvGrpSpPr/>
            <p:nvPr/>
          </p:nvGrpSpPr>
          <p:grpSpPr>
            <a:xfrm>
              <a:off x="2688388" y="4101008"/>
              <a:ext cx="1719079" cy="230832"/>
              <a:chOff x="6839238" y="3210433"/>
              <a:chExt cx="2080087" cy="279307"/>
            </a:xfrm>
          </p:grpSpPr>
          <p:pic>
            <p:nvPicPr>
              <p:cNvPr id="27" name="Picture 5" descr="U:\Pricing_TV_Analogica\LISTINI TV\Presentazioni\loghi bianchi concorrenza\Eurosport.png">
                <a:extLst>
                  <a:ext uri="{FF2B5EF4-FFF2-40B4-BE49-F238E27FC236}">
                    <a16:creationId xmlns:a16="http://schemas.microsoft.com/office/drawing/2014/main" id="{2B213E33-DA0B-6A7E-7E45-55B99AAD8C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9238" y="3242526"/>
                <a:ext cx="1574216" cy="174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3AEC7E4-97C7-7222-A019-BA523CA605AB}"/>
                  </a:ext>
                </a:extLst>
              </p:cNvPr>
              <p:cNvSpPr txBox="1"/>
              <p:nvPr/>
            </p:nvSpPr>
            <p:spPr>
              <a:xfrm>
                <a:off x="8321529" y="3210433"/>
                <a:ext cx="597796" cy="27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9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@Sky</a:t>
                </a:r>
              </a:p>
            </p:txBody>
          </p:sp>
        </p:grpSp>
      </p:grpSp>
      <p:pic>
        <p:nvPicPr>
          <p:cNvPr id="30" name="Immagine 29" descr="Immagine che contiene sport, gioco atletico, persona, tennis&#10;&#10;Descrizione generata automaticamente">
            <a:extLst>
              <a:ext uri="{FF2B5EF4-FFF2-40B4-BE49-F238E27FC236}">
                <a16:creationId xmlns:a16="http://schemas.microsoft.com/office/drawing/2014/main" id="{58FE1D0A-7404-54DB-EF6D-BE3118EB1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78" y="1858315"/>
            <a:ext cx="891000" cy="1188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8" name="CasellaDiTesto 1027">
            <a:extLst>
              <a:ext uri="{FF2B5EF4-FFF2-40B4-BE49-F238E27FC236}">
                <a16:creationId xmlns:a16="http://schemas.microsoft.com/office/drawing/2014/main" id="{E84E1E84-8E0D-573E-B669-08811D940D14}"/>
              </a:ext>
            </a:extLst>
          </p:cNvPr>
          <p:cNvSpPr txBox="1"/>
          <p:nvPr/>
        </p:nvSpPr>
        <p:spPr>
          <a:xfrm>
            <a:off x="988012" y="1319434"/>
            <a:ext cx="530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Copertura</a:t>
            </a:r>
          </a:p>
        </p:txBody>
      </p:sp>
      <p:cxnSp>
        <p:nvCxnSpPr>
          <p:cNvPr id="1029" name="Connettore diritto 1028">
            <a:extLst>
              <a:ext uri="{FF2B5EF4-FFF2-40B4-BE49-F238E27FC236}">
                <a16:creationId xmlns:a16="http://schemas.microsoft.com/office/drawing/2014/main" id="{053B3F1B-F3C0-2B8F-EBCF-DA478F85D5F3}"/>
              </a:ext>
            </a:extLst>
          </p:cNvPr>
          <p:cNvCxnSpPr>
            <a:cxnSpLocks/>
          </p:cNvCxnSpPr>
          <p:nvPr/>
        </p:nvCxnSpPr>
        <p:spPr>
          <a:xfrm>
            <a:off x="1064213" y="1643117"/>
            <a:ext cx="6695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40A020DE-D9BC-89FE-D29D-6F671D902FF5}"/>
              </a:ext>
            </a:extLst>
          </p:cNvPr>
          <p:cNvSpPr/>
          <p:nvPr/>
        </p:nvSpPr>
        <p:spPr>
          <a:xfrm>
            <a:off x="676163" y="555861"/>
            <a:ext cx="2181337" cy="273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50" cap="small" spc="150">
                <a:latin typeface="Arial" panose="020B0604020202020204" pitchFamily="34" charset="0"/>
                <a:cs typeface="Arial" panose="020B0604020202020204" pitchFamily="34" charset="0"/>
              </a:rPr>
              <a:t>vs streamcaster PAY</a:t>
            </a:r>
          </a:p>
        </p:txBody>
      </p:sp>
    </p:spTree>
    <p:extLst>
      <p:ext uri="{BB962C8B-B14F-4D97-AF65-F5344CB8AC3E}">
        <p14:creationId xmlns:p14="http://schemas.microsoft.com/office/powerpoint/2010/main" val="12511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858120"/>
            <a:ext cx="8371532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Auditel – copertura sul target Totale Individui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CasellaDiTesto 2047">
            <a:extLst>
              <a:ext uri="{FF2B5EF4-FFF2-40B4-BE49-F238E27FC236}">
                <a16:creationId xmlns:a16="http://schemas.microsoft.com/office/drawing/2014/main" id="{D58537D1-13BC-8EB0-E44F-9E9F91CEA63B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è leader anche tra gli streamcaster in chiaro</a:t>
            </a:r>
          </a:p>
        </p:txBody>
      </p:sp>
      <p:sp>
        <p:nvSpPr>
          <p:cNvPr id="2049" name="Rettangolo con angoli arrotondati 2048">
            <a:extLst>
              <a:ext uri="{FF2B5EF4-FFF2-40B4-BE49-F238E27FC236}">
                <a16:creationId xmlns:a16="http://schemas.microsoft.com/office/drawing/2014/main" id="{BF759A4A-A673-BE2F-FC80-F00CADF5F976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244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COPERTURE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C28AC50-195B-63A7-7FAC-0EFDD0C561BF}"/>
              </a:ext>
            </a:extLst>
          </p:cNvPr>
          <p:cNvGrpSpPr/>
          <p:nvPr/>
        </p:nvGrpSpPr>
        <p:grpSpPr>
          <a:xfrm>
            <a:off x="1229793" y="1760380"/>
            <a:ext cx="3792151" cy="1368001"/>
            <a:chOff x="1229793" y="1760380"/>
            <a:chExt cx="3792151" cy="1368001"/>
          </a:xfrm>
        </p:grpSpPr>
        <p:sp>
          <p:nvSpPr>
            <p:cNvPr id="2078" name="Figura a mano libera: forma 2077">
              <a:extLst>
                <a:ext uri="{FF2B5EF4-FFF2-40B4-BE49-F238E27FC236}">
                  <a16:creationId xmlns:a16="http://schemas.microsoft.com/office/drawing/2014/main" id="{54625848-1D12-DC20-D5F3-0FA1597D379C}"/>
                </a:ext>
              </a:extLst>
            </p:cNvPr>
            <p:cNvSpPr/>
            <p:nvPr/>
          </p:nvSpPr>
          <p:spPr>
            <a:xfrm>
              <a:off x="1229794" y="1760380"/>
              <a:ext cx="3792150" cy="1367999"/>
            </a:xfrm>
            <a:custGeom>
              <a:avLst/>
              <a:gdLst>
                <a:gd name="connsiteX0" fmla="*/ 105209 w 6530192"/>
                <a:gd name="connsiteY0" fmla="*/ 0 h 1263208"/>
                <a:gd name="connsiteX1" fmla="*/ 1635193 w 6530192"/>
                <a:gd name="connsiteY1" fmla="*/ 0 h 1263208"/>
                <a:gd name="connsiteX2" fmla="*/ 1651132 w 6530192"/>
                <a:gd name="connsiteY2" fmla="*/ 3218 h 1263208"/>
                <a:gd name="connsiteX3" fmla="*/ 5900197 w 6530192"/>
                <a:gd name="connsiteY3" fmla="*/ 3218 h 1263208"/>
                <a:gd name="connsiteX4" fmla="*/ 6530192 w 6530192"/>
                <a:gd name="connsiteY4" fmla="*/ 633213 h 1263208"/>
                <a:gd name="connsiteX5" fmla="*/ 6530191 w 6530192"/>
                <a:gd name="connsiteY5" fmla="*/ 633213 h 1263208"/>
                <a:gd name="connsiteX6" fmla="*/ 5900196 w 6530192"/>
                <a:gd name="connsiteY6" fmla="*/ 1263208 h 1263208"/>
                <a:gd name="connsiteX7" fmla="*/ 845994 w 6530192"/>
                <a:gd name="connsiteY7" fmla="*/ 1263207 h 1263208"/>
                <a:gd name="connsiteX8" fmla="*/ 814072 w 6530192"/>
                <a:gd name="connsiteY8" fmla="*/ 1259989 h 1263208"/>
                <a:gd name="connsiteX9" fmla="*/ 105209 w 6530192"/>
                <a:gd name="connsiteY9" fmla="*/ 1259989 h 1263208"/>
                <a:gd name="connsiteX10" fmla="*/ 0 w 6530192"/>
                <a:gd name="connsiteY10" fmla="*/ 1154780 h 1263208"/>
                <a:gd name="connsiteX11" fmla="*/ 0 w 6530192"/>
                <a:gd name="connsiteY11" fmla="*/ 105209 h 1263208"/>
                <a:gd name="connsiteX12" fmla="*/ 105209 w 6530192"/>
                <a:gd name="connsiteY12" fmla="*/ 0 h 126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0192" h="1263208">
                  <a:moveTo>
                    <a:pt x="105209" y="0"/>
                  </a:moveTo>
                  <a:lnTo>
                    <a:pt x="1635193" y="0"/>
                  </a:lnTo>
                  <a:lnTo>
                    <a:pt x="1651132" y="3218"/>
                  </a:lnTo>
                  <a:lnTo>
                    <a:pt x="5900197" y="3218"/>
                  </a:lnTo>
                  <a:cubicBezTo>
                    <a:pt x="6248134" y="3218"/>
                    <a:pt x="6530192" y="285276"/>
                    <a:pt x="6530192" y="633213"/>
                  </a:cubicBezTo>
                  <a:lnTo>
                    <a:pt x="6530191" y="633213"/>
                  </a:lnTo>
                  <a:cubicBezTo>
                    <a:pt x="6530191" y="981150"/>
                    <a:pt x="6248133" y="1263208"/>
                    <a:pt x="5900196" y="1263208"/>
                  </a:cubicBezTo>
                  <a:lnTo>
                    <a:pt x="845994" y="1263207"/>
                  </a:lnTo>
                  <a:lnTo>
                    <a:pt x="814072" y="1259989"/>
                  </a:lnTo>
                  <a:lnTo>
                    <a:pt x="105209" y="1259989"/>
                  </a:lnTo>
                  <a:cubicBezTo>
                    <a:pt x="47104" y="1259989"/>
                    <a:pt x="0" y="1212885"/>
                    <a:pt x="0" y="1154780"/>
                  </a:cubicBezTo>
                  <a:lnTo>
                    <a:pt x="0" y="105209"/>
                  </a:lnTo>
                  <a:cubicBezTo>
                    <a:pt x="0" y="47104"/>
                    <a:pt x="47104" y="0"/>
                    <a:pt x="1052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3298"/>
                </a:gs>
                <a:gs pos="74000">
                  <a:srgbClr val="013298">
                    <a:alpha val="0"/>
                  </a:srgbClr>
                </a:gs>
                <a:gs pos="87000">
                  <a:srgbClr val="013298">
                    <a:alpha val="0"/>
                  </a:srgbClr>
                </a:gs>
                <a:gs pos="100000">
                  <a:srgbClr val="01329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1C1565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5BBC4AC7-7874-6615-BF5C-646EB4BA6997}"/>
                </a:ext>
              </a:extLst>
            </p:cNvPr>
            <p:cNvSpPr/>
            <p:nvPr/>
          </p:nvSpPr>
          <p:spPr>
            <a:xfrm>
              <a:off x="1229793" y="1760381"/>
              <a:ext cx="216000" cy="1368000"/>
            </a:xfrm>
            <a:prstGeom prst="roundRect">
              <a:avLst>
                <a:gd name="adj" fmla="val 50000"/>
              </a:avLst>
            </a:prstGeom>
            <a:solidFill>
              <a:srgbClr val="0151CC">
                <a:alpha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lIns="36000" tIns="36000" rIns="36000" bIns="36000" rtlCol="0" anchor="ctr"/>
            <a:lstStyle/>
            <a:p>
              <a:pPr algn="ctr"/>
              <a:r>
                <a:rPr lang="it-IT" sz="1050" b="1" cap="small" spc="15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fiction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96F473EB-B929-5222-EA30-DDEB5413E3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1" b="3747"/>
            <a:stretch/>
          </p:blipFill>
          <p:spPr bwMode="auto">
            <a:xfrm>
              <a:off x="3769902" y="1823881"/>
              <a:ext cx="576002" cy="864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Immagine 2056" descr="Immagine che contiene Viso umano, testo, occhiali, vestiti&#10;&#10;Descrizione generata automaticamente">
              <a:extLst>
                <a:ext uri="{FF2B5EF4-FFF2-40B4-BE49-F238E27FC236}">
                  <a16:creationId xmlns:a16="http://schemas.microsoft.com/office/drawing/2014/main" id="{88A77460-8192-5C9E-C023-FE765535A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36"/>
            <a:stretch/>
          </p:blipFill>
          <p:spPr>
            <a:xfrm>
              <a:off x="1811506" y="1823881"/>
              <a:ext cx="710809" cy="864000"/>
            </a:xfrm>
            <a:prstGeom prst="roundRect">
              <a:avLst/>
            </a:prstGeom>
          </p:spPr>
        </p:pic>
        <p:sp>
          <p:nvSpPr>
            <p:cNvPr id="2058" name="Rettangolo 2057">
              <a:extLst>
                <a:ext uri="{FF2B5EF4-FFF2-40B4-BE49-F238E27FC236}">
                  <a16:creationId xmlns:a16="http://schemas.microsoft.com/office/drawing/2014/main" id="{6B29AC94-DE99-2A36-A5FB-D251CEB5C39C}"/>
                </a:ext>
              </a:extLst>
            </p:cNvPr>
            <p:cNvSpPr/>
            <p:nvPr/>
          </p:nvSpPr>
          <p:spPr>
            <a:xfrm>
              <a:off x="1855372" y="2713400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anchor="ctr">
              <a:noAutofit/>
            </a:bodyPr>
            <a:lstStyle/>
            <a:p>
              <a:pPr algn="ctr"/>
              <a:r>
                <a:rPr lang="it-IT" sz="2400" b="1" cap="none" spc="0">
                  <a:ln w="66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7,3</a:t>
              </a:r>
            </a:p>
          </p:txBody>
        </p:sp>
        <p:sp>
          <p:nvSpPr>
            <p:cNvPr id="2059" name="CasellaDiTesto 2058">
              <a:extLst>
                <a:ext uri="{FF2B5EF4-FFF2-40B4-BE49-F238E27FC236}">
                  <a16:creationId xmlns:a16="http://schemas.microsoft.com/office/drawing/2014/main" id="{836FF0B8-A0BA-C22C-179F-F0F278C5B5A2}"/>
                </a:ext>
              </a:extLst>
            </p:cNvPr>
            <p:cNvSpPr txBox="1"/>
            <p:nvPr/>
          </p:nvSpPr>
          <p:spPr>
            <a:xfrm>
              <a:off x="3737175" y="2713400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it-I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4,7</a:t>
              </a:r>
            </a:p>
          </p:txBody>
        </p:sp>
      </p:grpSp>
      <p:sp>
        <p:nvSpPr>
          <p:cNvPr id="2081" name="CasellaDiTesto 2080">
            <a:extLst>
              <a:ext uri="{FF2B5EF4-FFF2-40B4-BE49-F238E27FC236}">
                <a16:creationId xmlns:a16="http://schemas.microsoft.com/office/drawing/2014/main" id="{160BE154-7995-0515-1EE7-693998927CF1}"/>
              </a:ext>
            </a:extLst>
          </p:cNvPr>
          <p:cNvSpPr txBox="1"/>
          <p:nvPr/>
        </p:nvSpPr>
        <p:spPr>
          <a:xfrm>
            <a:off x="988012" y="1319434"/>
            <a:ext cx="530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Copertura (milioni di spettatori)</a:t>
            </a:r>
          </a:p>
        </p:txBody>
      </p:sp>
      <p:cxnSp>
        <p:nvCxnSpPr>
          <p:cNvPr id="2082" name="Connettore diritto 2081">
            <a:extLst>
              <a:ext uri="{FF2B5EF4-FFF2-40B4-BE49-F238E27FC236}">
                <a16:creationId xmlns:a16="http://schemas.microsoft.com/office/drawing/2014/main" id="{57929C96-EEAD-6B1D-B479-E3DE90494208}"/>
              </a:ext>
            </a:extLst>
          </p:cNvPr>
          <p:cNvCxnSpPr>
            <a:cxnSpLocks/>
          </p:cNvCxnSpPr>
          <p:nvPr/>
        </p:nvCxnSpPr>
        <p:spPr>
          <a:xfrm>
            <a:off x="1064213" y="1643117"/>
            <a:ext cx="6695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82FD3B1-E543-C88B-B9FD-205BBBA0C8A8}"/>
              </a:ext>
            </a:extLst>
          </p:cNvPr>
          <p:cNvGrpSpPr/>
          <p:nvPr/>
        </p:nvGrpSpPr>
        <p:grpSpPr>
          <a:xfrm>
            <a:off x="1229793" y="3354852"/>
            <a:ext cx="6530192" cy="1263208"/>
            <a:chOff x="1229793" y="3354852"/>
            <a:chExt cx="6530192" cy="1263208"/>
          </a:xfrm>
        </p:grpSpPr>
        <p:sp>
          <p:nvSpPr>
            <p:cNvPr id="2" name="Figura a mano libera: forma 1">
              <a:extLst>
                <a:ext uri="{FF2B5EF4-FFF2-40B4-BE49-F238E27FC236}">
                  <a16:creationId xmlns:a16="http://schemas.microsoft.com/office/drawing/2014/main" id="{A66DB50A-1031-EB4D-6848-8D0C25851657}"/>
                </a:ext>
              </a:extLst>
            </p:cNvPr>
            <p:cNvSpPr/>
            <p:nvPr/>
          </p:nvSpPr>
          <p:spPr>
            <a:xfrm>
              <a:off x="1229793" y="3354852"/>
              <a:ext cx="6530192" cy="1263208"/>
            </a:xfrm>
            <a:custGeom>
              <a:avLst/>
              <a:gdLst>
                <a:gd name="connsiteX0" fmla="*/ 105209 w 6530192"/>
                <a:gd name="connsiteY0" fmla="*/ 0 h 1263208"/>
                <a:gd name="connsiteX1" fmla="*/ 1635193 w 6530192"/>
                <a:gd name="connsiteY1" fmla="*/ 0 h 1263208"/>
                <a:gd name="connsiteX2" fmla="*/ 1651132 w 6530192"/>
                <a:gd name="connsiteY2" fmla="*/ 3218 h 1263208"/>
                <a:gd name="connsiteX3" fmla="*/ 5900197 w 6530192"/>
                <a:gd name="connsiteY3" fmla="*/ 3218 h 1263208"/>
                <a:gd name="connsiteX4" fmla="*/ 6530192 w 6530192"/>
                <a:gd name="connsiteY4" fmla="*/ 633213 h 1263208"/>
                <a:gd name="connsiteX5" fmla="*/ 6530191 w 6530192"/>
                <a:gd name="connsiteY5" fmla="*/ 633213 h 1263208"/>
                <a:gd name="connsiteX6" fmla="*/ 5900196 w 6530192"/>
                <a:gd name="connsiteY6" fmla="*/ 1263208 h 1263208"/>
                <a:gd name="connsiteX7" fmla="*/ 845994 w 6530192"/>
                <a:gd name="connsiteY7" fmla="*/ 1263207 h 1263208"/>
                <a:gd name="connsiteX8" fmla="*/ 814072 w 6530192"/>
                <a:gd name="connsiteY8" fmla="*/ 1259989 h 1263208"/>
                <a:gd name="connsiteX9" fmla="*/ 105209 w 6530192"/>
                <a:gd name="connsiteY9" fmla="*/ 1259989 h 1263208"/>
                <a:gd name="connsiteX10" fmla="*/ 0 w 6530192"/>
                <a:gd name="connsiteY10" fmla="*/ 1154780 h 1263208"/>
                <a:gd name="connsiteX11" fmla="*/ 0 w 6530192"/>
                <a:gd name="connsiteY11" fmla="*/ 105209 h 1263208"/>
                <a:gd name="connsiteX12" fmla="*/ 105209 w 6530192"/>
                <a:gd name="connsiteY12" fmla="*/ 0 h 126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0192" h="1263208">
                  <a:moveTo>
                    <a:pt x="105209" y="0"/>
                  </a:moveTo>
                  <a:lnTo>
                    <a:pt x="1635193" y="0"/>
                  </a:lnTo>
                  <a:lnTo>
                    <a:pt x="1651132" y="3218"/>
                  </a:lnTo>
                  <a:lnTo>
                    <a:pt x="5900197" y="3218"/>
                  </a:lnTo>
                  <a:cubicBezTo>
                    <a:pt x="6248134" y="3218"/>
                    <a:pt x="6530192" y="285276"/>
                    <a:pt x="6530192" y="633213"/>
                  </a:cubicBezTo>
                  <a:lnTo>
                    <a:pt x="6530191" y="633213"/>
                  </a:lnTo>
                  <a:cubicBezTo>
                    <a:pt x="6530191" y="981150"/>
                    <a:pt x="6248133" y="1263208"/>
                    <a:pt x="5900196" y="1263208"/>
                  </a:cubicBezTo>
                  <a:lnTo>
                    <a:pt x="845994" y="1263207"/>
                  </a:lnTo>
                  <a:lnTo>
                    <a:pt x="814072" y="1259989"/>
                  </a:lnTo>
                  <a:lnTo>
                    <a:pt x="105209" y="1259989"/>
                  </a:lnTo>
                  <a:cubicBezTo>
                    <a:pt x="47104" y="1259989"/>
                    <a:pt x="0" y="1212885"/>
                    <a:pt x="0" y="1154780"/>
                  </a:cubicBezTo>
                  <a:lnTo>
                    <a:pt x="0" y="105209"/>
                  </a:lnTo>
                  <a:cubicBezTo>
                    <a:pt x="0" y="47104"/>
                    <a:pt x="47104" y="0"/>
                    <a:pt x="105209" y="0"/>
                  </a:cubicBezTo>
                  <a:close/>
                </a:path>
              </a:pathLst>
            </a:custGeom>
            <a:gradFill>
              <a:gsLst>
                <a:gs pos="0">
                  <a:srgbClr val="013298"/>
                </a:gs>
                <a:gs pos="74000">
                  <a:srgbClr val="013298">
                    <a:alpha val="0"/>
                  </a:srgbClr>
                </a:gs>
                <a:gs pos="87000">
                  <a:srgbClr val="013298">
                    <a:alpha val="0"/>
                  </a:srgbClr>
                </a:gs>
                <a:gs pos="100000">
                  <a:srgbClr val="013298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1C1565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" name="Picture 22" descr="Affari Tuoi - Sito Regolamenti - Rai">
              <a:extLst>
                <a:ext uri="{FF2B5EF4-FFF2-40B4-BE49-F238E27FC236}">
                  <a16:creationId xmlns:a16="http://schemas.microsoft.com/office/drawing/2014/main" id="{2701CC94-FF9B-D22B-4EE4-A01624B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110" y="3384948"/>
              <a:ext cx="1442525" cy="811420"/>
            </a:xfrm>
            <a:prstGeom prst="roundRect">
              <a:avLst>
                <a:gd name="adj" fmla="val 1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57A0327-6CF7-018F-65B2-AC5FD1BAF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2386" y="3689670"/>
              <a:ext cx="1468920" cy="2019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F24C7D4-3F33-CCE2-BD98-EF736C5D7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965" y="3513553"/>
              <a:ext cx="1108421" cy="55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51808A3-7A77-0C30-049E-C4EFAA1982D7}"/>
                </a:ext>
              </a:extLst>
            </p:cNvPr>
            <p:cNvSpPr/>
            <p:nvPr/>
          </p:nvSpPr>
          <p:spPr>
            <a:xfrm>
              <a:off x="1855372" y="4153245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anchor="ctr">
              <a:noAutofit/>
            </a:bodyPr>
            <a:lstStyle/>
            <a:p>
              <a:pPr algn="ctr"/>
              <a:r>
                <a:rPr lang="it-IT" sz="2400" b="1" cap="none" spc="0">
                  <a:ln w="66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8,9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99F0C90-7519-6020-453F-E44217E23AFD}"/>
                </a:ext>
              </a:extLst>
            </p:cNvPr>
            <p:cNvSpPr txBox="1"/>
            <p:nvPr/>
          </p:nvSpPr>
          <p:spPr>
            <a:xfrm>
              <a:off x="3737175" y="4153245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it-I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6,1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D13E50B-379B-C717-0337-C6EB14AB88E6}"/>
                </a:ext>
              </a:extLst>
            </p:cNvPr>
            <p:cNvSpPr txBox="1"/>
            <p:nvPr/>
          </p:nvSpPr>
          <p:spPr>
            <a:xfrm>
              <a:off x="5766846" y="4153245"/>
              <a:ext cx="720000" cy="360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it-I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1,4</a:t>
              </a:r>
            </a:p>
          </p:txBody>
        </p:sp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DE3E0ED3-3298-F1E9-EFEC-134AE0902AB0}"/>
                </a:ext>
              </a:extLst>
            </p:cNvPr>
            <p:cNvSpPr/>
            <p:nvPr/>
          </p:nvSpPr>
          <p:spPr>
            <a:xfrm>
              <a:off x="1229793" y="3354853"/>
              <a:ext cx="216000" cy="1260000"/>
            </a:xfrm>
            <a:prstGeom prst="roundRect">
              <a:avLst>
                <a:gd name="adj" fmla="val 50000"/>
              </a:avLst>
            </a:prstGeom>
            <a:solidFill>
              <a:srgbClr val="0151CC">
                <a:alpha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lIns="36000" tIns="36000" rIns="36000" bIns="36000" rtlCol="0" anchor="ctr"/>
            <a:lstStyle/>
            <a:p>
              <a:pPr algn="ctr"/>
              <a:r>
                <a:rPr lang="it-IT" sz="1050" b="1" cap="small" spc="15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</a:t>
              </a:r>
            </a:p>
          </p:txBody>
        </p: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1F150F-D5DE-E99F-C086-4A8C5C72F598}"/>
              </a:ext>
            </a:extLst>
          </p:cNvPr>
          <p:cNvSpPr/>
          <p:nvPr/>
        </p:nvSpPr>
        <p:spPr>
          <a:xfrm>
            <a:off x="676163" y="555861"/>
            <a:ext cx="2181337" cy="273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50" cap="small" spc="150">
                <a:latin typeface="Arial" panose="020B0604020202020204" pitchFamily="34" charset="0"/>
                <a:cs typeface="Arial" panose="020B0604020202020204" pitchFamily="34" charset="0"/>
              </a:rPr>
              <a:t>vs streamcaster FREE</a:t>
            </a:r>
          </a:p>
        </p:txBody>
      </p:sp>
    </p:spTree>
    <p:extLst>
      <p:ext uri="{BB962C8B-B14F-4D97-AF65-F5344CB8AC3E}">
        <p14:creationId xmlns:p14="http://schemas.microsoft.com/office/powerpoint/2010/main" val="32055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858120"/>
            <a:ext cx="4646888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15/10-25/11/24, % tempo speso, fascia 19:30-23:00 vs totale giorno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62CCC-4269-0FF9-229B-85AE3D188423}"/>
              </a:ext>
            </a:extLst>
          </p:cNvPr>
          <p:cNvSpPr txBox="1"/>
          <p:nvPr/>
        </p:nvSpPr>
        <p:spPr>
          <a:xfrm>
            <a:off x="742603" y="829601"/>
            <a:ext cx="7919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genera più contatti dove c’è più valore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A39083-F0BE-E51E-2CB0-275D3643BD96}"/>
              </a:ext>
            </a:extLst>
          </p:cNvPr>
          <p:cNvSpPr txBox="1"/>
          <p:nvPr/>
        </p:nvSpPr>
        <p:spPr>
          <a:xfrm>
            <a:off x="988012" y="1437196"/>
            <a:ext cx="530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di Tempo speso in Prime Time vs totale giorno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08C5E18-8349-E492-C8C4-12A1AC8C7508}"/>
              </a:ext>
            </a:extLst>
          </p:cNvPr>
          <p:cNvCxnSpPr>
            <a:cxnSpLocks/>
          </p:cNvCxnSpPr>
          <p:nvPr/>
        </p:nvCxnSpPr>
        <p:spPr>
          <a:xfrm>
            <a:off x="1064213" y="1760879"/>
            <a:ext cx="70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68EEB0BA-40E1-79B3-76B1-6A9E9B465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189490"/>
              </p:ext>
            </p:extLst>
          </p:nvPr>
        </p:nvGraphicFramePr>
        <p:xfrm>
          <a:off x="935058" y="2526669"/>
          <a:ext cx="1958678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FC2AFCD3-66E0-F4D1-8364-B225287F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01" y="2130299"/>
            <a:ext cx="362193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228CED28-27F7-9076-FE2E-3D3F80069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515740"/>
              </p:ext>
            </p:extLst>
          </p:nvPr>
        </p:nvGraphicFramePr>
        <p:xfrm>
          <a:off x="4742157" y="2526669"/>
          <a:ext cx="1958678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7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67ECFCB4-52F9-0B62-9899-E04D0761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0" y="2130299"/>
            <a:ext cx="551793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Grafico 27">
            <a:extLst>
              <a:ext uri="{FF2B5EF4-FFF2-40B4-BE49-F238E27FC236}">
                <a16:creationId xmlns:a16="http://schemas.microsoft.com/office/drawing/2014/main" id="{3337D122-A3FA-6B01-DAEB-53D4CD047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214409"/>
              </p:ext>
            </p:extLst>
          </p:nvPr>
        </p:nvGraphicFramePr>
        <p:xfrm>
          <a:off x="2468058" y="2526669"/>
          <a:ext cx="1958678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647D4F4C-7970-A95D-A5BD-A44D608CB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894879"/>
              </p:ext>
            </p:extLst>
          </p:nvPr>
        </p:nvGraphicFramePr>
        <p:xfrm>
          <a:off x="6305910" y="2526669"/>
          <a:ext cx="1958678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0" name="Picture 2" descr="C:\Users\MI9189\AppData\Local\Microsoft\Windows\Temporary Internet Files\Content.Outlook\4KTFJPJ3\Canale_5.png">
            <a:extLst>
              <a:ext uri="{FF2B5EF4-FFF2-40B4-BE49-F238E27FC236}">
                <a16:creationId xmlns:a16="http://schemas.microsoft.com/office/drawing/2014/main" id="{779C35E0-A5FC-D10D-C0DD-B091A4EC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86" y="2166299"/>
            <a:ext cx="365326" cy="3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7A408F03-9C10-7A56-89B8-B36CD24CF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5"/>
          <a:stretch/>
        </p:blipFill>
        <p:spPr bwMode="auto">
          <a:xfrm>
            <a:off x="3222433" y="2166299"/>
            <a:ext cx="449929" cy="3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0EDFEB4-CB20-2DF3-A14C-43BBE4462B27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2443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PRIME TIME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858120"/>
            <a:ext cx="4646888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15/10-25/11/24, amr individui. 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 solo canali con </a:t>
            </a:r>
            <a:r>
              <a:rPr lang="it-IT" sz="9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EE77936F-CA32-A807-1CB4-C195C6715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79491"/>
              </p:ext>
            </p:extLst>
          </p:nvPr>
        </p:nvGraphicFramePr>
        <p:xfrm>
          <a:off x="2141128" y="1532369"/>
          <a:ext cx="4776580" cy="2839719"/>
        </p:xfrm>
        <a:graphic>
          <a:graphicData uri="http://schemas.openxmlformats.org/drawingml/2006/table">
            <a:tbl>
              <a:tblPr/>
              <a:tblGrid>
                <a:gridCol w="1512584">
                  <a:extLst>
                    <a:ext uri="{9D8B030D-6E8A-4147-A177-3AD203B41FA5}">
                      <a16:colId xmlns:a16="http://schemas.microsoft.com/office/drawing/2014/main" val="3900166493"/>
                    </a:ext>
                  </a:extLst>
                </a:gridCol>
                <a:gridCol w="3263996">
                  <a:extLst>
                    <a:ext uri="{9D8B030D-6E8A-4147-A177-3AD203B41FA5}">
                      <a16:colId xmlns:a16="http://schemas.microsoft.com/office/drawing/2014/main" val="1136897015"/>
                    </a:ext>
                  </a:extLst>
                </a:gridCol>
              </a:tblGrid>
              <a:tr h="4987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ASCOLTO</a:t>
                      </a:r>
                    </a:p>
                    <a:p>
                      <a:pPr algn="ctr" fontAlgn="b"/>
                      <a:r>
                        <a:rPr lang="it-IT" sz="11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GENERALISTE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/>
                      <a:r>
                        <a:rPr lang="it-IT" sz="1100" b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GENERALISTE</a:t>
                      </a:r>
                    </a:p>
                    <a:p>
                      <a:pPr marL="85725" indent="0" algn="ctr"/>
                      <a:r>
                        <a:rPr lang="it-IT" sz="1100" b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 TOTALE EDITORE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158927"/>
                  </a:ext>
                </a:extLst>
              </a:tr>
              <a:tr h="4681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2.530.000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02661"/>
                  </a:ext>
                </a:extLst>
              </a:tr>
              <a:tr h="4681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2.330.000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81811"/>
                  </a:ext>
                </a:extLst>
              </a:tr>
              <a:tr h="4681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210.000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35741"/>
                  </a:ext>
                </a:extLst>
              </a:tr>
              <a:tr h="4681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210.000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846880"/>
                  </a:ext>
                </a:extLst>
              </a:tr>
              <a:tr h="4681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380.000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698628"/>
                  </a:ext>
                </a:extLst>
              </a:tr>
            </a:tbl>
          </a:graphicData>
        </a:graphic>
      </p:graphicFrame>
      <p:pic>
        <p:nvPicPr>
          <p:cNvPr id="21" name="Picture 22" descr="U:\SV\MAPELLI\LOGHI UFFICIALI RAI_SCARICATI DA RAIPLACE_2018\rai\Rai _Logo RGB.png">
            <a:extLst>
              <a:ext uri="{FF2B5EF4-FFF2-40B4-BE49-F238E27FC236}">
                <a16:creationId xmlns:a16="http://schemas.microsoft.com/office/drawing/2014/main" id="{009E3AA5-DDAD-2037-BF37-294B437E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54" y="2095828"/>
            <a:ext cx="359600" cy="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10371722-6205-2B94-FC63-427E3DFBE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29" y="4030088"/>
            <a:ext cx="451120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6B0A3BC4-6A26-714C-1C7A-5DACD99F0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5"/>
          <a:stretch/>
        </p:blipFill>
        <p:spPr bwMode="auto">
          <a:xfrm>
            <a:off x="1403140" y="2618820"/>
            <a:ext cx="400008" cy="2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DBD552A2-DBD5-F398-462E-F2DE7C21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82" y="3557233"/>
            <a:ext cx="47519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he Wonderz Solution | Wonderz">
            <a:extLst>
              <a:ext uri="{FF2B5EF4-FFF2-40B4-BE49-F238E27FC236}">
                <a16:creationId xmlns:a16="http://schemas.microsoft.com/office/drawing/2014/main" id="{FC7C64FC-7F20-8EEA-767B-5DC45078B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75"/>
          <a:stretch/>
        </p:blipFill>
        <p:spPr bwMode="auto">
          <a:xfrm>
            <a:off x="1457361" y="2908294"/>
            <a:ext cx="359456" cy="6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D9D534-200F-626D-F6B5-C31FC851B8FC}"/>
              </a:ext>
            </a:extLst>
          </p:cNvPr>
          <p:cNvSpPr txBox="1"/>
          <p:nvPr/>
        </p:nvSpPr>
        <p:spPr>
          <a:xfrm>
            <a:off x="742603" y="829601"/>
            <a:ext cx="791908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genera più contatti dove c’è più valore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82CEB4D-492C-C791-1BEA-ACE226808A74}"/>
              </a:ext>
            </a:extLst>
          </p:cNvPr>
          <p:cNvSpPr/>
          <p:nvPr/>
        </p:nvSpPr>
        <p:spPr>
          <a:xfrm>
            <a:off x="4108122" y="2095828"/>
            <a:ext cx="2491534" cy="2996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55FE195-23FE-7680-ADE1-036B7716DEF8}"/>
              </a:ext>
            </a:extLst>
          </p:cNvPr>
          <p:cNvSpPr/>
          <p:nvPr/>
        </p:nvSpPr>
        <p:spPr>
          <a:xfrm>
            <a:off x="4108122" y="2557168"/>
            <a:ext cx="2491534" cy="2996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786809F-CFD6-3659-64CE-6E6DA56B6D92}"/>
              </a:ext>
            </a:extLst>
          </p:cNvPr>
          <p:cNvSpPr/>
          <p:nvPr/>
        </p:nvSpPr>
        <p:spPr>
          <a:xfrm>
            <a:off x="4108122" y="3039281"/>
            <a:ext cx="2491534" cy="2996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B2D4E8E-4DB0-2EE4-1A92-5BA3E04CCF1C}"/>
              </a:ext>
            </a:extLst>
          </p:cNvPr>
          <p:cNvSpPr/>
          <p:nvPr/>
        </p:nvSpPr>
        <p:spPr>
          <a:xfrm>
            <a:off x="4108122" y="3509357"/>
            <a:ext cx="2491534" cy="2996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9DDC333-0A34-5671-E0A1-521FD0762108}"/>
              </a:ext>
            </a:extLst>
          </p:cNvPr>
          <p:cNvSpPr/>
          <p:nvPr/>
        </p:nvSpPr>
        <p:spPr>
          <a:xfrm>
            <a:off x="4108122" y="3970466"/>
            <a:ext cx="2491534" cy="2996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D2F5B15-86BD-C91B-3A9B-E372C3E116AA}"/>
              </a:ext>
            </a:extLst>
          </p:cNvPr>
          <p:cNvSpPr/>
          <p:nvPr/>
        </p:nvSpPr>
        <p:spPr>
          <a:xfrm>
            <a:off x="4108122" y="2095828"/>
            <a:ext cx="2177451" cy="299652"/>
          </a:xfrm>
          <a:prstGeom prst="roundRect">
            <a:avLst>
              <a:gd name="adj" fmla="val 50000"/>
            </a:avLst>
          </a:prstGeom>
          <a:solidFill>
            <a:srgbClr val="0151CC"/>
          </a:solidFill>
          <a:ln>
            <a:solidFill>
              <a:srgbClr val="015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06C12D6-1BAE-0C6C-B7AB-D12CC1DBD9BF}"/>
              </a:ext>
            </a:extLst>
          </p:cNvPr>
          <p:cNvSpPr/>
          <p:nvPr/>
        </p:nvSpPr>
        <p:spPr>
          <a:xfrm>
            <a:off x="4108122" y="2557168"/>
            <a:ext cx="1782596" cy="2996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E6EF756-0CFF-B37F-5BE2-2EAE30E8CA1C}"/>
              </a:ext>
            </a:extLst>
          </p:cNvPr>
          <p:cNvSpPr/>
          <p:nvPr/>
        </p:nvSpPr>
        <p:spPr>
          <a:xfrm>
            <a:off x="4108122" y="3039281"/>
            <a:ext cx="822420" cy="2996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2EFC0AF-7718-37FE-A14C-2AA70C402BA1}"/>
              </a:ext>
            </a:extLst>
          </p:cNvPr>
          <p:cNvSpPr/>
          <p:nvPr/>
        </p:nvSpPr>
        <p:spPr>
          <a:xfrm>
            <a:off x="4108122" y="3509357"/>
            <a:ext cx="877838" cy="2996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BCF6D7D-BFCE-EA15-64FA-0C062809021E}"/>
              </a:ext>
            </a:extLst>
          </p:cNvPr>
          <p:cNvSpPr/>
          <p:nvPr/>
        </p:nvSpPr>
        <p:spPr>
          <a:xfrm>
            <a:off x="4108121" y="3970466"/>
            <a:ext cx="2286000" cy="29965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0979110-8CCB-00C4-5B8D-10FF1F7EC08C}"/>
              </a:ext>
            </a:extLst>
          </p:cNvPr>
          <p:cNvSpPr/>
          <p:nvPr/>
        </p:nvSpPr>
        <p:spPr>
          <a:xfrm>
            <a:off x="7174922" y="510637"/>
            <a:ext cx="1534897" cy="282678"/>
          </a:xfrm>
          <a:prstGeom prst="roundRect">
            <a:avLst>
              <a:gd name="adj" fmla="val 50000"/>
            </a:avLst>
          </a:prstGeom>
          <a:solidFill>
            <a:srgbClr val="2443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GENERALISTE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2DC42E9-02DF-13DA-6967-7840CEEFEF91}"/>
              </a:ext>
            </a:extLst>
          </p:cNvPr>
          <p:cNvCxnSpPr>
            <a:cxnSpLocks/>
          </p:cNvCxnSpPr>
          <p:nvPr/>
        </p:nvCxnSpPr>
        <p:spPr>
          <a:xfrm flipH="1" flipV="1">
            <a:off x="1831988" y="3146330"/>
            <a:ext cx="4089400" cy="0"/>
          </a:xfrm>
          <a:prstGeom prst="line">
            <a:avLst/>
          </a:prstGeom>
          <a:ln w="31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6C52344-93FA-1223-D2DE-219F98FEBD46}"/>
              </a:ext>
            </a:extLst>
          </p:cNvPr>
          <p:cNvCxnSpPr/>
          <p:nvPr/>
        </p:nvCxnSpPr>
        <p:spPr>
          <a:xfrm flipV="1">
            <a:off x="3914788" y="2008362"/>
            <a:ext cx="0" cy="1872000"/>
          </a:xfrm>
          <a:prstGeom prst="line">
            <a:avLst/>
          </a:prstGeom>
          <a:ln w="31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38E029EB-619C-04BD-660B-9E08BB2069FE}"/>
              </a:ext>
            </a:extLst>
          </p:cNvPr>
          <p:cNvSpPr/>
          <p:nvPr/>
        </p:nvSpPr>
        <p:spPr>
          <a:xfrm>
            <a:off x="965801" y="1804019"/>
            <a:ext cx="5400087" cy="2710023"/>
          </a:xfrm>
          <a:prstGeom prst="roundRect">
            <a:avLst>
              <a:gd name="adj" fmla="val 5191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719620"/>
            <a:ext cx="7884000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novembre 2024; 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Bolle = 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shr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individui, affinità espressa in indice di concentrazione di ascolto</a:t>
            </a:r>
            <a:b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Consumatori: CSE A-MA-M; Consumatori di alto livello: CSE A-MA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A28A3F34-33FD-4327-E9BF-560EB72AF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619737"/>
              </p:ext>
            </p:extLst>
          </p:nvPr>
        </p:nvGraphicFramePr>
        <p:xfrm>
          <a:off x="1127844" y="1911730"/>
          <a:ext cx="5076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AC88291-DFDE-A8A9-460D-D7C6F454F432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AE700B-A43A-8263-4CD8-9E7CF3C2F2C2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contatti RAI si contano e… contano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2E7EBF2-C3E4-91DF-6976-D89EAED71123}"/>
              </a:ext>
            </a:extLst>
          </p:cNvPr>
          <p:cNvSpPr txBox="1"/>
          <p:nvPr/>
        </p:nvSpPr>
        <p:spPr>
          <a:xfrm>
            <a:off x="817030" y="1319434"/>
            <a:ext cx="530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Profilo – </a:t>
            </a:r>
            <a:r>
              <a:rPr lang="it-IT" sz="1600" b="1" cap="sm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generaliste</a:t>
            </a:r>
            <a:endParaRPr kumimoji="0" lang="it-IT" sz="1600" b="1" i="0" u="none" strike="noStrike" kern="1200" cap="small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8DA05A4-E6DB-AB16-F320-BF72488F58D8}"/>
              </a:ext>
            </a:extLst>
          </p:cNvPr>
          <p:cNvCxnSpPr>
            <a:cxnSpLocks/>
          </p:cNvCxnSpPr>
          <p:nvPr/>
        </p:nvCxnSpPr>
        <p:spPr>
          <a:xfrm>
            <a:off x="893231" y="1643117"/>
            <a:ext cx="55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2DC42E9-02DF-13DA-6967-7840CEEFEF91}"/>
              </a:ext>
            </a:extLst>
          </p:cNvPr>
          <p:cNvCxnSpPr>
            <a:cxnSpLocks/>
          </p:cNvCxnSpPr>
          <p:nvPr/>
        </p:nvCxnSpPr>
        <p:spPr>
          <a:xfrm flipH="1" flipV="1">
            <a:off x="1831988" y="3146330"/>
            <a:ext cx="4089400" cy="0"/>
          </a:xfrm>
          <a:prstGeom prst="line">
            <a:avLst/>
          </a:prstGeom>
          <a:ln w="31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6C52344-93FA-1223-D2DE-219F98FEBD46}"/>
              </a:ext>
            </a:extLst>
          </p:cNvPr>
          <p:cNvCxnSpPr/>
          <p:nvPr/>
        </p:nvCxnSpPr>
        <p:spPr>
          <a:xfrm flipV="1">
            <a:off x="3914788" y="2008362"/>
            <a:ext cx="0" cy="1872000"/>
          </a:xfrm>
          <a:prstGeom prst="line">
            <a:avLst/>
          </a:prstGeom>
          <a:ln w="31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38E029EB-619C-04BD-660B-9E08BB2069FE}"/>
              </a:ext>
            </a:extLst>
          </p:cNvPr>
          <p:cNvSpPr/>
          <p:nvPr/>
        </p:nvSpPr>
        <p:spPr>
          <a:xfrm>
            <a:off x="965801" y="1804019"/>
            <a:ext cx="5400087" cy="2710023"/>
          </a:xfrm>
          <a:prstGeom prst="roundRect">
            <a:avLst>
              <a:gd name="adj" fmla="val 5191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C217E9-9EF9-9EFA-AC72-691507DC7CAB}"/>
              </a:ext>
            </a:extLst>
          </p:cNvPr>
          <p:cNvSpPr txBox="1"/>
          <p:nvPr/>
        </p:nvSpPr>
        <p:spPr>
          <a:xfrm>
            <a:off x="683568" y="4719620"/>
            <a:ext cx="7884000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– novembre 2024; 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Bolle = 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shr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individui, affinità espressa in indice di concentrazione di ascolto</a:t>
            </a:r>
            <a:b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Consumatori: CSE A-MA-M; Consumatori di alto livello: CSE A-MA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021A2E-C1EB-515C-E589-FC45F012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Ascolti – Autunno 2024 </a:t>
            </a:r>
            <a:r>
              <a:rPr lang="it-IT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Inverno 2025</a:t>
            </a:r>
            <a:endParaRPr lang="it-I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A28A3F34-33FD-4327-E9BF-560EB72AF7FF}"/>
              </a:ext>
            </a:extLst>
          </p:cNvPr>
          <p:cNvGraphicFramePr>
            <a:graphicFrameLocks/>
          </p:cNvGraphicFramePr>
          <p:nvPr/>
        </p:nvGraphicFramePr>
        <p:xfrm>
          <a:off x="1127844" y="1911730"/>
          <a:ext cx="5076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AC88291-DFDE-A8A9-460D-D7C6F454F432}"/>
              </a:ext>
            </a:extLst>
          </p:cNvPr>
          <p:cNvSpPr/>
          <p:nvPr/>
        </p:nvSpPr>
        <p:spPr>
          <a:xfrm>
            <a:off x="7174922" y="510637"/>
            <a:ext cx="1486767" cy="282678"/>
          </a:xfrm>
          <a:prstGeom prst="roundRect">
            <a:avLst>
              <a:gd name="adj" fmla="val 50000"/>
            </a:avLst>
          </a:prstGeom>
          <a:solidFill>
            <a:srgbClr val="EC2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it-IT" sz="1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</a:t>
            </a:r>
            <a:endParaRPr kumimoji="0" lang="it-IT" sz="14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AE700B-A43A-8263-4CD8-9E7CF3C2F2C2}"/>
              </a:ext>
            </a:extLst>
          </p:cNvPr>
          <p:cNvSpPr txBox="1"/>
          <p:nvPr/>
        </p:nvSpPr>
        <p:spPr>
          <a:xfrm>
            <a:off x="742603" y="829601"/>
            <a:ext cx="79672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contatti RAI si contano e… contano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2E7EBF2-C3E4-91DF-6976-D89EAED71123}"/>
              </a:ext>
            </a:extLst>
          </p:cNvPr>
          <p:cNvSpPr txBox="1"/>
          <p:nvPr/>
        </p:nvSpPr>
        <p:spPr>
          <a:xfrm>
            <a:off x="817030" y="1319434"/>
            <a:ext cx="5305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Profilo – </a:t>
            </a:r>
            <a:r>
              <a:rPr lang="it-IT" sz="1600" b="1" cap="sm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generaliste</a:t>
            </a:r>
            <a:endParaRPr kumimoji="0" lang="it-IT" sz="1600" b="1" i="0" u="none" strike="noStrike" kern="1200" cap="small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8DA05A4-E6DB-AB16-F320-BF72488F58D8}"/>
              </a:ext>
            </a:extLst>
          </p:cNvPr>
          <p:cNvCxnSpPr>
            <a:cxnSpLocks/>
          </p:cNvCxnSpPr>
          <p:nvPr/>
        </p:nvCxnSpPr>
        <p:spPr>
          <a:xfrm>
            <a:off x="893231" y="1643117"/>
            <a:ext cx="55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9BA107-0153-42FF-C6EB-A2FFECE35495}"/>
              </a:ext>
            </a:extLst>
          </p:cNvPr>
          <p:cNvSpPr txBox="1"/>
          <p:nvPr/>
        </p:nvSpPr>
        <p:spPr>
          <a:xfrm>
            <a:off x="6654310" y="1896862"/>
            <a:ext cx="2185020" cy="1234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mix vincente di quantità e qualità c’è anche sui target pregiati</a:t>
            </a:r>
          </a:p>
          <a:p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C160395-8049-B9C9-436A-EAE2C683B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23841"/>
              </p:ext>
            </p:extLst>
          </p:nvPr>
        </p:nvGraphicFramePr>
        <p:xfrm>
          <a:off x="6558624" y="2668859"/>
          <a:ext cx="2280706" cy="1799664"/>
        </p:xfrm>
        <a:graphic>
          <a:graphicData uri="http://schemas.openxmlformats.org/drawingml/2006/table">
            <a:tbl>
              <a:tblPr/>
              <a:tblGrid>
                <a:gridCol w="912706">
                  <a:extLst>
                    <a:ext uri="{9D8B030D-6E8A-4147-A177-3AD203B41FA5}">
                      <a16:colId xmlns:a16="http://schemas.microsoft.com/office/drawing/2014/main" val="390016649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36897015"/>
                    </a:ext>
                  </a:extLst>
                </a:gridCol>
              </a:tblGrid>
              <a:tr h="299944"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/>
                      <a:r>
                        <a:rPr lang="it-IT" sz="1200" b="1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amr Consumatori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158927"/>
                  </a:ext>
                </a:extLst>
              </a:tr>
              <a:tr h="299944">
                <a:tc>
                  <a:txBody>
                    <a:bodyPr/>
                    <a:lstStyle/>
                    <a:p>
                      <a:pPr algn="ctr" fontAlgn="b"/>
                      <a:endParaRPr lang="it-IT" sz="1050" b="1" i="0" u="none" strike="noStrike">
                        <a:solidFill>
                          <a:srgbClr val="002E7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 mio</a:t>
                      </a:r>
                      <a:endParaRPr lang="it-IT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02661"/>
                  </a:ext>
                </a:extLst>
              </a:tr>
              <a:tr h="299944">
                <a:tc>
                  <a:txBody>
                    <a:bodyPr/>
                    <a:lstStyle/>
                    <a:p>
                      <a:pPr algn="ctr" fontAlgn="b"/>
                      <a:endParaRPr lang="it-IT" sz="1050" b="1" i="0" u="none" strike="noStrike">
                        <a:solidFill>
                          <a:srgbClr val="002E7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 mio</a:t>
                      </a:r>
                      <a:endParaRPr lang="it-IT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35741"/>
                  </a:ext>
                </a:extLst>
              </a:tr>
              <a:tr h="299944">
                <a:tc>
                  <a:txBody>
                    <a:bodyPr/>
                    <a:lstStyle/>
                    <a:p>
                      <a:pPr algn="ctr" fontAlgn="b"/>
                      <a:endParaRPr lang="it-IT" sz="1050" b="1" i="0" u="none" strike="noStrike">
                        <a:solidFill>
                          <a:srgbClr val="002E7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350k</a:t>
                      </a:r>
                      <a:endParaRPr lang="it-IT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846880"/>
                  </a:ext>
                </a:extLst>
              </a:tr>
              <a:tr h="299944">
                <a:tc>
                  <a:txBody>
                    <a:bodyPr/>
                    <a:lstStyle/>
                    <a:p>
                      <a:pPr algn="ctr" fontAlgn="b"/>
                      <a:endParaRPr lang="it-IT" sz="1050" b="1" i="0" u="none" strike="noStrike">
                        <a:solidFill>
                          <a:srgbClr val="002E7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180k</a:t>
                      </a:r>
                      <a:endParaRPr lang="it-IT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698628"/>
                  </a:ext>
                </a:extLst>
              </a:tr>
              <a:tr h="299944">
                <a:tc>
                  <a:txBody>
                    <a:bodyPr/>
                    <a:lstStyle/>
                    <a:p>
                      <a:pPr algn="ctr" fontAlgn="b"/>
                      <a:endParaRPr lang="it-IT" sz="1050" b="1" i="0" u="none" strike="noStrike">
                        <a:solidFill>
                          <a:srgbClr val="002E7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175k</a:t>
                      </a:r>
                      <a:endParaRPr lang="it-IT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248792"/>
                  </a:ext>
                </a:extLst>
              </a:tr>
            </a:tbl>
          </a:graphicData>
        </a:graphic>
      </p:graphicFrame>
      <p:pic>
        <p:nvPicPr>
          <p:cNvPr id="5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0D544BB5-85C3-9BA5-F70C-FA8191F9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63" y="299424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6E31B84-2F67-B283-9A84-7D7C8317C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-19259" r="2103" b="-24393"/>
          <a:stretch/>
        </p:blipFill>
        <p:spPr>
          <a:xfrm>
            <a:off x="6789468" y="3307563"/>
            <a:ext cx="257602" cy="252000"/>
          </a:xfrm>
          <a:prstGeom prst="rect">
            <a:avLst/>
          </a:prstGeom>
        </p:spPr>
      </p:pic>
      <p:pic>
        <p:nvPicPr>
          <p:cNvPr id="7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E08A04A5-F224-1E96-5085-AF553862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68" y="3636822"/>
            <a:ext cx="33240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U:\Pricing_TV_Analogica\LISTINI TV\Presentazioni\loghi bianchi concorrenza\NOVE.png">
            <a:extLst>
              <a:ext uri="{FF2B5EF4-FFF2-40B4-BE49-F238E27FC236}">
                <a16:creationId xmlns:a16="http://schemas.microsoft.com/office/drawing/2014/main" id="{60464FA5-A735-C7EF-3CC7-F66C55283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66" y="4261861"/>
            <a:ext cx="529604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U:\Pricing_TV_Analogica\LISTINI TV\Presentazioni\loghi bianchi concorrenza\TV8.png">
            <a:extLst>
              <a:ext uri="{FF2B5EF4-FFF2-40B4-BE49-F238E27FC236}">
                <a16:creationId xmlns:a16="http://schemas.microsoft.com/office/drawing/2014/main" id="{39EB2F37-FCF0-88D9-9D56-37B8E8AC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73" y="3945842"/>
            <a:ext cx="18419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00BD491-BC39-92ED-C8FF-FE9DE096419A}"/>
              </a:ext>
            </a:extLst>
          </p:cNvPr>
          <p:cNvSpPr txBox="1"/>
          <p:nvPr/>
        </p:nvSpPr>
        <p:spPr>
          <a:xfrm>
            <a:off x="6986039" y="3301712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it-IT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926967-81AC-C1FD-4F24-2EC3C568BD1A}"/>
              </a:ext>
            </a:extLst>
          </p:cNvPr>
          <p:cNvSpPr txBox="1"/>
          <p:nvPr/>
        </p:nvSpPr>
        <p:spPr>
          <a:xfrm>
            <a:off x="6983511" y="2990149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it-IT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34AB4F97DE3542A05FA9B2DB06F4FE" ma:contentTypeVersion="4" ma:contentTypeDescription="Creare un nuovo documento." ma:contentTypeScope="" ma:versionID="d9e27dd56776939170d65944069424b3">
  <xsd:schema xmlns:xsd="http://www.w3.org/2001/XMLSchema" xmlns:xs="http://www.w3.org/2001/XMLSchema" xmlns:p="http://schemas.microsoft.com/office/2006/metadata/properties" xmlns:ns2="7ebe0ab7-b8fe-4ff6-83f2-754a1abdba43" targetNamespace="http://schemas.microsoft.com/office/2006/metadata/properties" ma:root="true" ma:fieldsID="3c272cb45d879eb939583024d12573a6" ns2:_="">
    <xsd:import namespace="7ebe0ab7-b8fe-4ff6-83f2-754a1abdb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e0ab7-b8fe-4ff6-83f2-754a1abdb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C42A6-0A7C-43F7-BE9C-BFA7D94DAFEE}">
  <ds:schemaRefs>
    <ds:schemaRef ds:uri="7ebe0ab7-b8fe-4ff6-83f2-754a1abdba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693BD4-0B1F-4506-AAF5-454F9B631A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ebe0ab7-b8fe-4ff6-83f2-754a1abdba4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514C54-2747-4D98-8A45-601F430D57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1701</Words>
  <Application>Microsoft Office PowerPoint</Application>
  <PresentationFormat>Presentazione su schermo (16:9)</PresentationFormat>
  <Paragraphs>390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Amasis MT Pro Black</vt:lpstr>
      <vt:lpstr>Arial</vt:lpstr>
      <vt:lpstr>Arial Black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Sipra S.p.A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sipra</dc:creator>
  <cp:lastModifiedBy>Marazzi Luca</cp:lastModifiedBy>
  <cp:revision>3</cp:revision>
  <cp:lastPrinted>2024-11-28T08:28:15Z</cp:lastPrinted>
  <dcterms:created xsi:type="dcterms:W3CDTF">2017-10-10T09:11:21Z</dcterms:created>
  <dcterms:modified xsi:type="dcterms:W3CDTF">2024-11-28T08:54:45Z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0x0101001F34AB4F97DE3542A05FA9B2DB06F4FE</vt:lpwstr>
  </property>
</Properties>
</file>