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22" r:id="rId2"/>
    <p:sldId id="514" r:id="rId3"/>
    <p:sldId id="510" r:id="rId4"/>
    <p:sldId id="513" r:id="rId5"/>
    <p:sldId id="509" r:id="rId6"/>
    <p:sldId id="519" r:id="rId7"/>
    <p:sldId id="493" r:id="rId8"/>
    <p:sldId id="494" r:id="rId9"/>
    <p:sldId id="526" r:id="rId10"/>
    <p:sldId id="524" r:id="rId11"/>
    <p:sldId id="2147479015" r:id="rId12"/>
    <p:sldId id="2147479024" r:id="rId13"/>
    <p:sldId id="2147479023" r:id="rId14"/>
    <p:sldId id="2147479016" r:id="rId15"/>
    <p:sldId id="2147479017" r:id="rId16"/>
    <p:sldId id="2147479014" r:id="rId17"/>
    <p:sldId id="2145705423" r:id="rId18"/>
    <p:sldId id="2147479019" r:id="rId19"/>
    <p:sldId id="2147479025" r:id="rId20"/>
    <p:sldId id="2145705427" r:id="rId21"/>
    <p:sldId id="2145705426" r:id="rId22"/>
    <p:sldId id="2147479021" r:id="rId23"/>
    <p:sldId id="987" r:id="rId24"/>
    <p:sldId id="2147479022" r:id="rId25"/>
    <p:sldId id="563" r:id="rId26"/>
    <p:sldId id="527" r:id="rId27"/>
  </p:sldIdLst>
  <p:sldSz cx="9144000" cy="5143500" type="screen16x9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93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10" pos="1429" userDrawn="1">
          <p15:clr>
            <a:srgbClr val="A4A3A4"/>
          </p15:clr>
        </p15:guide>
        <p15:guide id="13" pos="2880" userDrawn="1">
          <p15:clr>
            <a:srgbClr val="A4A3A4"/>
          </p15:clr>
        </p15:guide>
        <p15:guide id="20" orient="horz" pos="2981">
          <p15:clr>
            <a:srgbClr val="A4A3A4"/>
          </p15:clr>
        </p15:guide>
        <p15:guide id="22" pos="5488">
          <p15:clr>
            <a:srgbClr val="A4A3A4"/>
          </p15:clr>
        </p15:guide>
        <p15:guide id="24" pos="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3E9B"/>
    <a:srgbClr val="F228C9"/>
    <a:srgbClr val="665DF6"/>
    <a:srgbClr val="3C5CFA"/>
    <a:srgbClr val="FFFFFF"/>
    <a:srgbClr val="0151CC"/>
    <a:srgbClr val="000C6C"/>
    <a:srgbClr val="005A70"/>
    <a:srgbClr val="309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6357" autoAdjust="0"/>
  </p:normalViewPr>
  <p:slideViewPr>
    <p:cSldViewPr>
      <p:cViewPr varScale="1">
        <p:scale>
          <a:sx n="148" d="100"/>
          <a:sy n="148" d="100"/>
        </p:scale>
        <p:origin x="132" y="156"/>
      </p:cViewPr>
      <p:guideLst>
        <p:guide orient="horz" pos="1938"/>
        <p:guide pos="181"/>
        <p:guide pos="1429"/>
        <p:guide pos="2880"/>
        <p:guide orient="horz" pos="2981"/>
        <p:guide pos="5488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51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ispa.sharepoint.com/sites/U_RPReportingInformation/Documenti%20condivisi/General/Plenarie/Dati%20Mare%20Fuori%20per%20RG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C5CF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08-4EDA-9446-7814E9691D73}"/>
              </c:ext>
            </c:extLst>
          </c:dPt>
          <c:dPt>
            <c:idx val="1"/>
            <c:invertIfNegative val="0"/>
            <c:bubble3D val="0"/>
            <c:spPr>
              <a:solidFill>
                <a:srgbClr val="000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08-4EDA-9446-7814E9691D73}"/>
              </c:ext>
            </c:extLst>
          </c:dPt>
          <c:cat>
            <c:numRef>
              <c:f>'[Dati Mare Fuori per RGV.xlsx]Quota CTV'!$B$16:$C$16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'[Dati Mare Fuori per RGV.xlsx]Quota CTV'!$B$17:$C$17</c:f>
              <c:numCache>
                <c:formatCode>#,##0</c:formatCode>
                <c:ptCount val="2"/>
                <c:pt idx="0">
                  <c:v>21000000</c:v>
                </c:pt>
                <c:pt idx="1">
                  <c:v>25000000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08-4EDA-9446-7814E9691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68760560"/>
        <c:axId val="768761280"/>
      </c:barChart>
      <c:catAx>
        <c:axId val="76876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768761280"/>
        <c:crosses val="autoZero"/>
        <c:auto val="1"/>
        <c:lblAlgn val="ctr"/>
        <c:lblOffset val="100"/>
        <c:noMultiLvlLbl val="0"/>
      </c:catAx>
      <c:valAx>
        <c:axId val="768761280"/>
        <c:scaling>
          <c:orientation val="minMax"/>
          <c:max val="28000000"/>
          <c:min val="10000000"/>
        </c:scaling>
        <c:delete val="1"/>
        <c:axPos val="l"/>
        <c:numFmt formatCode="#,##0" sourceLinked="1"/>
        <c:majorTickMark val="out"/>
        <c:minorTickMark val="none"/>
        <c:tickLblPos val="nextTo"/>
        <c:crossAx val="768760560"/>
        <c:crosses val="autoZero"/>
        <c:crossBetween val="between"/>
        <c:majorUnit val="5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416116689913353E-2"/>
          <c:y val="9.7907791983767572E-3"/>
          <c:w val="0.94858380021659583"/>
          <c:h val="0.990209595959596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15-24</c:v>
                </c:pt>
              </c:strCache>
            </c:strRef>
          </c:tx>
          <c:spPr>
            <a:solidFill>
              <a:srgbClr val="C80C2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28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98F-44B7-9648-1A29E87980E8}"/>
              </c:ext>
            </c:extLst>
          </c:dPt>
          <c:dPt>
            <c:idx val="1"/>
            <c:invertIfNegative val="0"/>
            <c:bubble3D val="0"/>
            <c:spPr>
              <a:solidFill>
                <a:srgbClr val="C80C2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8F-44B7-9648-1A29E8798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total video (rai play+rai 2) con pesi da pol com</c:v>
                </c:pt>
              </c:strCache>
            </c:strRef>
          </c:cat>
          <c:val>
            <c:numRef>
              <c:f>Foglio1!$B$2</c:f>
              <c:numCache>
                <c:formatCode>0</c:formatCode>
                <c:ptCount val="1"/>
                <c:pt idx="0">
                  <c:v>22.021977109200545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F-44B7-9648-1A29E87980E8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rgbClr val="790C2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5DF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98F-44B7-9648-1A29E8798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total video (rai play+rai 2) con pesi da pol com</c:v>
                </c:pt>
              </c:strCache>
            </c:strRef>
          </c:cat>
          <c:val>
            <c:numRef>
              <c:f>Foglio1!$C$2</c:f>
              <c:numCache>
                <c:formatCode>0</c:formatCode>
                <c:ptCount val="1"/>
                <c:pt idx="0">
                  <c:v>22.187401430405281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8F-44B7-9648-1A29E87980E8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rgbClr val="34307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C5CF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98F-44B7-9648-1A29E8798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total video (rai play+rai 2) con pesi da pol com</c:v>
                </c:pt>
              </c:strCache>
            </c:strRef>
          </c:cat>
          <c:val>
            <c:numRef>
              <c:f>Foglio1!$D$2</c:f>
              <c:numCache>
                <c:formatCode>0</c:formatCode>
                <c:ptCount val="1"/>
                <c:pt idx="0">
                  <c:v>14.618402174733822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8F-44B7-9648-1A29E87980E8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rgbClr val="0151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total video (rai play+rai 2) con pesi da pol com</c:v>
                </c:pt>
              </c:strCache>
            </c:strRef>
          </c:cat>
          <c:val>
            <c:numRef>
              <c:f>Foglio1!$E$2</c:f>
              <c:numCache>
                <c:formatCode>0</c:formatCode>
                <c:ptCount val="1"/>
                <c:pt idx="0">
                  <c:v>17.357209738837771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8F-44B7-9648-1A29E87980E8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rgbClr val="CC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total video (rai play+rai 2) con pesi da pol com</c:v>
                </c:pt>
              </c:strCache>
            </c:strRef>
          </c:cat>
          <c:val>
            <c:numRef>
              <c:f>Foglio1!$F$2</c:f>
              <c:numCache>
                <c:formatCode>0</c:formatCode>
                <c:ptCount val="1"/>
                <c:pt idx="0">
                  <c:v>23.81500954682258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8F-44B7-9648-1A29E87980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571577256"/>
        <c:axId val="571574632"/>
      </c:barChart>
      <c:catAx>
        <c:axId val="571577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71574632"/>
        <c:crosses val="autoZero"/>
        <c:auto val="1"/>
        <c:lblAlgn val="ctr"/>
        <c:lblOffset val="100"/>
        <c:noMultiLvlLbl val="0"/>
      </c:catAx>
      <c:valAx>
        <c:axId val="57157463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57157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416116689913353E-2"/>
          <c:y val="9.7907791983767572E-3"/>
          <c:w val="0.94858380021659583"/>
          <c:h val="0.990209595959596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15-24</c:v>
                </c:pt>
              </c:strCache>
            </c:strRef>
          </c:tx>
          <c:spPr>
            <a:solidFill>
              <a:srgbClr val="C80C2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228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F5-4D07-B9C3-813BDD78E7A4}"/>
              </c:ext>
            </c:extLst>
          </c:dPt>
          <c:dPt>
            <c:idx val="1"/>
            <c:invertIfNegative val="0"/>
            <c:bubble3D val="0"/>
            <c:spPr>
              <a:solidFill>
                <a:srgbClr val="C80C2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F5-4D07-B9C3-813BDD78E7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digital</c:v>
                </c:pt>
              </c:strCache>
            </c:strRef>
          </c:cat>
          <c:val>
            <c:numRef>
              <c:f>Foglio1!$B$2</c:f>
              <c:numCache>
                <c:formatCode>0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F5-4D07-B9C3-813BDD78E7A4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rgbClr val="665DF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digital</c:v>
                </c:pt>
              </c:strCache>
            </c:strRef>
          </c:cat>
          <c:val>
            <c:numRef>
              <c:f>Foglio1!$C$2</c:f>
              <c:numCache>
                <c:formatCode>0</c:formatCode>
                <c:ptCount val="1"/>
                <c:pt idx="0">
                  <c:v>28.125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F5-4D07-B9C3-813BDD78E7A4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rgbClr val="3C5CF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digital</c:v>
                </c:pt>
              </c:strCache>
            </c:strRef>
          </c:cat>
          <c:val>
            <c:numRef>
              <c:f>Foglio1!$D$2</c:f>
              <c:numCache>
                <c:formatCode>0</c:formatCode>
                <c:ptCount val="1"/>
                <c:pt idx="0">
                  <c:v>15.625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F5-4D07-B9C3-813BDD78E7A4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rgbClr val="0151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digital</c:v>
                </c:pt>
              </c:strCache>
            </c:strRef>
          </c:cat>
          <c:val>
            <c:numRef>
              <c:f>Foglio1!$E$2</c:f>
              <c:numCache>
                <c:formatCode>0</c:formatCode>
                <c:ptCount val="1"/>
                <c:pt idx="0">
                  <c:v>13.541666666666666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6F5-4D07-B9C3-813BDD78E7A4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rgbClr val="CCCC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</c:f>
              <c:strCache>
                <c:ptCount val="1"/>
                <c:pt idx="0">
                  <c:v>digital</c:v>
                </c:pt>
              </c:strCache>
            </c:strRef>
          </c:cat>
          <c:val>
            <c:numRef>
              <c:f>Foglio1!$F$2</c:f>
              <c:numCache>
                <c:formatCode>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6F5-4D07-B9C3-813BDD78E7A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100"/>
        <c:axId val="571577256"/>
        <c:axId val="571574632"/>
      </c:barChart>
      <c:catAx>
        <c:axId val="571577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71574632"/>
        <c:crosses val="autoZero"/>
        <c:auto val="1"/>
        <c:lblAlgn val="ctr"/>
        <c:lblOffset val="100"/>
        <c:noMultiLvlLbl val="0"/>
      </c:catAx>
      <c:valAx>
        <c:axId val="57157463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57157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/>
    <a:lstStyle/>
    <a:p>
      <a:pPr>
        <a:defRPr sz="1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BCC12-5031-4CFA-BDA9-FD295ED21BDF}" type="datetimeFigureOut">
              <a:rPr lang="it-IT" smtClean="0"/>
              <a:t>28/11/2024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2424-6A00-49BF-9445-B53529808B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1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863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8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832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335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65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210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42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085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853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132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86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942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397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742-23F2-4462-B877-768DE504C40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30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70 e 80: i video musicali dei grandi successi </a:t>
            </a:r>
          </a:p>
          <a:p>
            <a:r>
              <a:rPr lang="it-IT" dirty="0"/>
              <a:t>90 e 00: i migliori video musicali di tutti gli artisti che hanno segnato questi due indimenticabili decenni musicali! </a:t>
            </a:r>
          </a:p>
          <a:p>
            <a:r>
              <a:rPr lang="it-IT" dirty="0"/>
              <a:t>POP: Gli ultimi video musicali dei più grandi artisti! Da Lady Gaga a Billie </a:t>
            </a:r>
            <a:r>
              <a:rPr lang="it-IT" dirty="0" err="1"/>
              <a:t>Eilish</a:t>
            </a:r>
            <a:r>
              <a:rPr lang="it-IT" dirty="0"/>
              <a:t>.</a:t>
            </a:r>
          </a:p>
          <a:p>
            <a:r>
              <a:rPr lang="it-IT" dirty="0"/>
              <a:t>Natale: temporary </a:t>
            </a:r>
            <a:r>
              <a:rPr lang="it-IT" dirty="0" err="1"/>
              <a:t>channel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742-23F2-4462-B877-768DE504C40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305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F7742-23F2-4462-B877-768DE504C40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023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/>
              <a:t>Proporre</a:t>
            </a:r>
            <a:r>
              <a:rPr lang="en-US" b="0" dirty="0"/>
              <a:t> </a:t>
            </a:r>
            <a:r>
              <a:rPr lang="en-US" b="0" dirty="0" err="1"/>
              <a:t>vevo</a:t>
            </a:r>
            <a:r>
              <a:rPr lang="en-US" b="0" dirty="0"/>
              <a:t> a tutti </a:t>
            </a:r>
            <a:r>
              <a:rPr lang="en-US" b="0" dirty="0" err="1"/>
              <a:t>quei</a:t>
            </a:r>
            <a:r>
              <a:rPr lang="en-US" b="0" dirty="0"/>
              <a:t> client </a:t>
            </a:r>
            <a:r>
              <a:rPr lang="en-US" b="0" dirty="0" err="1"/>
              <a:t>che</a:t>
            </a:r>
            <a:r>
              <a:rPr lang="en-US" b="0" dirty="0"/>
              <a:t> non </a:t>
            </a:r>
            <a:r>
              <a:rPr lang="en-US" b="0" dirty="0" err="1"/>
              <a:t>pianficano</a:t>
            </a:r>
            <a:r>
              <a:rPr lang="en-US" b="0" dirty="0"/>
              <a:t> VEVO SU YT per problem </a:t>
            </a:r>
            <a:r>
              <a:rPr lang="en-US" b="0" dirty="0" err="1"/>
              <a:t>legati</a:t>
            </a:r>
            <a:r>
              <a:rPr lang="en-US" b="0" dirty="0"/>
              <a:t> ai pricing </a:t>
            </a:r>
          </a:p>
          <a:p>
            <a:r>
              <a:rPr lang="en-US" b="0" dirty="0" err="1"/>
              <a:t>All’estero</a:t>
            </a:r>
            <a:r>
              <a:rPr lang="en-US" b="0" dirty="0"/>
              <a:t> </a:t>
            </a:r>
            <a:r>
              <a:rPr lang="en-US" b="0" dirty="0" err="1"/>
              <a:t>viene</a:t>
            </a:r>
            <a:r>
              <a:rPr lang="en-US" b="0" dirty="0"/>
              <a:t> </a:t>
            </a:r>
            <a:r>
              <a:rPr lang="en-US" b="0" dirty="0" err="1"/>
              <a:t>vissuto</a:t>
            </a:r>
            <a:r>
              <a:rPr lang="en-US" b="0" dirty="0"/>
              <a:t> proprio come </a:t>
            </a:r>
            <a:r>
              <a:rPr lang="en-US" b="0" dirty="0" err="1"/>
              <a:t>una</a:t>
            </a:r>
            <a:r>
              <a:rPr lang="en-US" b="0" dirty="0"/>
              <a:t> </a:t>
            </a:r>
            <a:r>
              <a:rPr lang="en-US" b="0" dirty="0" err="1"/>
              <a:t>estensione</a:t>
            </a:r>
            <a:r>
              <a:rPr lang="en-US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8691CD-E423-C647-A7BC-1149C64C863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29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25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193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96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2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73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11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D2424-6A00-49BF-9445-B53529808BA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13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37CEFA-EBBE-CA90-C75F-259D75653E4D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79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4409B9-A84C-32AD-A467-4478ED0B69B9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22997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492E69-90B8-728C-5B06-ABFC5F6A114D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40595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226C3F-F6F3-B289-3658-F10C85F78472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545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5DD4C41-F285-BDAE-6474-E78FA6E0D1AF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6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0AF18E-C350-BA94-163F-0D46D1C7DF78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32965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657952-E074-A46E-3C46-4193ACAF78DA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18244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DB72E9-F130-F551-A465-72357E1DB93F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35357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0690E45-9A73-EAA4-D66A-01C5CEAC1ADE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7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98181-23AB-9D62-2003-FC0073DC31BF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49552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9D9F89-1739-400F-039A-B92BEF2B367C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8831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A986AD-2A8B-FD80-874F-E1B73860C798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20831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ACEB62D-4C73-8BF8-B4CB-43369AB79AB2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4242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1081042-5FE4-7E89-BA09-1A9C54870034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75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4111D2-8146-BD08-D613-42C7EF2914E2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24819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335CF3-9897-3830-D97B-47210C14209F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125710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F3B98E-8ABF-0639-CF43-DE7A2074A232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35693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FDD91D0-6293-CB22-EA15-0D6617B55506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1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893546-8A27-557C-1905-4D4E9CF86DC7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6704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4EF7CD-C6DD-3741-7FA8-628657B0FAA2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41765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D22957-A9E9-00A3-FC29-C0998F7E92F7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25218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E9484E-1A7D-7502-E0F5-E0AFF3D48128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158295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7FB75D-3762-7222-5A28-D97EAC436D8A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4080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B44359-4C68-96E6-8FD5-4863C3DA43A0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10121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C8E649-E6FD-7559-1919-3917AEC6CEF4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37072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A1F898-2A51-D6B5-29F9-A553DC154787}"/>
              </a:ext>
            </a:extLst>
          </p:cNvPr>
          <p:cNvSpPr txBox="1"/>
          <p:nvPr userDrawn="1"/>
        </p:nvSpPr>
        <p:spPr>
          <a:xfrm>
            <a:off x="5760132" y="300769"/>
            <a:ext cx="2949687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– Inverno 2025</a:t>
            </a:r>
          </a:p>
        </p:txBody>
      </p:sp>
    </p:spTree>
    <p:extLst>
      <p:ext uri="{BB962C8B-B14F-4D97-AF65-F5344CB8AC3E}">
        <p14:creationId xmlns:p14="http://schemas.microsoft.com/office/powerpoint/2010/main" val="1078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ADED3AAC-11BB-3889-9A80-12B420D20539}"/>
              </a:ext>
            </a:extLst>
          </p:cNvPr>
          <p:cNvSpPr/>
          <p:nvPr userDrawn="1"/>
        </p:nvSpPr>
        <p:spPr>
          <a:xfrm>
            <a:off x="7404" y="0"/>
            <a:ext cx="9136596" cy="5143500"/>
          </a:xfrm>
          <a:prstGeom prst="rect">
            <a:avLst/>
          </a:prstGeom>
          <a:solidFill>
            <a:srgbClr val="003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0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FDD91D0-6293-CB22-EA15-0D6617B55506}"/>
              </a:ext>
            </a:extLst>
          </p:cNvPr>
          <p:cNvSpPr/>
          <p:nvPr userDrawn="1"/>
        </p:nvSpPr>
        <p:spPr>
          <a:xfrm>
            <a:off x="1577318" y="3285480"/>
            <a:ext cx="3744416" cy="648072"/>
          </a:xfrm>
          <a:prstGeom prst="rect">
            <a:avLst/>
          </a:prstGeom>
          <a:solidFill>
            <a:srgbClr val="000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E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0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62" r:id="rId8"/>
    <p:sldLayoutId id="2147483739" r:id="rId9"/>
    <p:sldLayoutId id="2147483736" r:id="rId10"/>
    <p:sldLayoutId id="2147483737" r:id="rId11"/>
    <p:sldLayoutId id="2147483738" r:id="rId12"/>
    <p:sldLayoutId id="2147483741" r:id="rId13"/>
    <p:sldLayoutId id="2147483742" r:id="rId14"/>
    <p:sldLayoutId id="2147483748" r:id="rId15"/>
    <p:sldLayoutId id="2147483749" r:id="rId16"/>
    <p:sldLayoutId id="2147483744" r:id="rId17"/>
    <p:sldLayoutId id="2147483745" r:id="rId18"/>
    <p:sldLayoutId id="2147483750" r:id="rId19"/>
    <p:sldLayoutId id="2147483751" r:id="rId20"/>
    <p:sldLayoutId id="2147483775" r:id="rId21"/>
    <p:sldLayoutId id="2147483776" r:id="rId22"/>
    <p:sldLayoutId id="2147483777" r:id="rId23"/>
    <p:sldLayoutId id="2147483778" r:id="rId24"/>
    <p:sldLayoutId id="2147483771" r:id="rId25"/>
    <p:sldLayoutId id="2147483772" r:id="rId26"/>
    <p:sldLayoutId id="2147483773" r:id="rId27"/>
    <p:sldLayoutId id="2147483774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1.svg"/><Relationship Id="rId5" Type="http://schemas.openxmlformats.org/officeDocument/2006/relationships/image" Target="../media/image54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62.png"/><Relationship Id="rId21" Type="http://schemas.openxmlformats.org/officeDocument/2006/relationships/image" Target="../media/image61.svg"/><Relationship Id="rId7" Type="http://schemas.openxmlformats.org/officeDocument/2006/relationships/image" Target="../media/image57.pn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5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0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5.jpeg"/><Relationship Id="rId24" Type="http://schemas.openxmlformats.org/officeDocument/2006/relationships/image" Target="../media/image76.jpeg"/><Relationship Id="rId5" Type="http://schemas.openxmlformats.org/officeDocument/2006/relationships/image" Target="../media/image64.jpeg"/><Relationship Id="rId15" Type="http://schemas.openxmlformats.org/officeDocument/2006/relationships/image" Target="../media/image69.jpeg"/><Relationship Id="rId23" Type="http://schemas.openxmlformats.org/officeDocument/2006/relationships/image" Target="../media/image75.jpeg"/><Relationship Id="rId10" Type="http://schemas.openxmlformats.org/officeDocument/2006/relationships/image" Target="../media/image28.png"/><Relationship Id="rId19" Type="http://schemas.openxmlformats.org/officeDocument/2006/relationships/image" Target="../media/image73.jpeg"/><Relationship Id="rId4" Type="http://schemas.openxmlformats.org/officeDocument/2006/relationships/image" Target="../media/image63.jpeg"/><Relationship Id="rId9" Type="http://schemas.openxmlformats.org/officeDocument/2006/relationships/image" Target="../media/image56.png"/><Relationship Id="rId14" Type="http://schemas.openxmlformats.org/officeDocument/2006/relationships/image" Target="../media/image68.png"/><Relationship Id="rId22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8.png"/><Relationship Id="rId21" Type="http://schemas.openxmlformats.org/officeDocument/2006/relationships/image" Target="../media/image94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0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microsoft.com/office/2007/relationships/hdphoto" Target="../media/hdphoto2.wdp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11" Type="http://schemas.openxmlformats.org/officeDocument/2006/relationships/image" Target="../media/image59.png"/><Relationship Id="rId5" Type="http://schemas.openxmlformats.org/officeDocument/2006/relationships/image" Target="../media/image84.png"/><Relationship Id="rId10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57EB33-F7B5-E1F3-F9DD-5BDC89115576}"/>
              </a:ext>
            </a:extLst>
          </p:cNvPr>
          <p:cNvSpPr txBox="1"/>
          <p:nvPr/>
        </p:nvSpPr>
        <p:spPr>
          <a:xfrm>
            <a:off x="1666280" y="3310014"/>
            <a:ext cx="3445780" cy="58477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 VIDEO</a:t>
            </a:r>
          </a:p>
          <a:p>
            <a:r>
              <a:rPr lang="it-IT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gennaio - marzo 2025</a:t>
            </a:r>
            <a:endParaRPr lang="it-IT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933EE8-89B5-DFA8-29DC-4C247C34A613}"/>
              </a:ext>
            </a:extLst>
          </p:cNvPr>
          <p:cNvSpPr txBox="1"/>
          <p:nvPr/>
        </p:nvSpPr>
        <p:spPr>
          <a:xfrm>
            <a:off x="2771800" y="663538"/>
            <a:ext cx="500387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ECE8A6-D687-D6CC-F30C-04724424D3EE}"/>
              </a:ext>
            </a:extLst>
          </p:cNvPr>
          <p:cNvSpPr txBox="1"/>
          <p:nvPr/>
        </p:nvSpPr>
        <p:spPr>
          <a:xfrm>
            <a:off x="3184935" y="1095586"/>
            <a:ext cx="5203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l’acquisto degli spazi è vincolato alle quote di bacino a valore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D6DE09FF-FA54-4F30-53B3-5AE4D6599C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638366"/>
              </p:ext>
            </p:extLst>
          </p:nvPr>
        </p:nvGraphicFramePr>
        <p:xfrm>
          <a:off x="3989883" y="1765144"/>
          <a:ext cx="1620000" cy="24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309731244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endParaRPr lang="it-IT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pPr algn="l"/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/>
                      <a:r>
                        <a:rPr lang="it-IT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FASCIA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DT/SS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472846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/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B4E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ACCESS/PT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131214"/>
                  </a:ext>
                </a:extLst>
              </a:tr>
              <a:tr h="288000">
                <a:tc rowSpan="4">
                  <a:txBody>
                    <a:bodyPr/>
                    <a:lstStyle/>
                    <a:p>
                      <a:pPr algn="ctr"/>
                      <a:r>
                        <a:rPr lang="it-IT" sz="105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CANALE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l"/>
                      <a:endParaRPr lang="it-I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486693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l"/>
                      <a:endParaRPr lang="it-I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 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617094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algn="l"/>
                      <a:endParaRPr lang="it-IT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 SPEC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881953"/>
                  </a:ext>
                </a:extLst>
              </a:tr>
            </a:tbl>
          </a:graphicData>
        </a:graphic>
      </p:graphicFrame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481122D-1C79-F9D2-4BA9-994A74E6C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04927"/>
              </p:ext>
            </p:extLst>
          </p:nvPr>
        </p:nvGraphicFramePr>
        <p:xfrm>
          <a:off x="5832268" y="1765738"/>
          <a:ext cx="1620000" cy="24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VALORE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it-IT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33%</a:t>
                      </a:r>
                      <a:endParaRPr lang="it-IT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4728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it-IT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it-IT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1312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it-IT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it-IT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48669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1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it-IT" sz="105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6170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it-IT" sz="105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881953"/>
                  </a:ext>
                </a:extLst>
              </a:tr>
            </a:tbl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00FFA3CB-D6DB-416E-6CBD-2BB93B7AFAB9}"/>
              </a:ext>
            </a:extLst>
          </p:cNvPr>
          <p:cNvSpPr/>
          <p:nvPr/>
        </p:nvSpPr>
        <p:spPr>
          <a:xfrm>
            <a:off x="3635896" y="4465444"/>
            <a:ext cx="342038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quote non comprendono. Eventi Top e Eventi Sportivi Telepromozioni, Product Placement,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Branded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2447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C65F1A5-781C-3080-0708-C3640D8BE8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1B200D-ECC2-FED6-4213-60494CFC64DF}"/>
              </a:ext>
            </a:extLst>
          </p:cNvPr>
          <p:cNvSpPr txBox="1"/>
          <p:nvPr/>
        </p:nvSpPr>
        <p:spPr>
          <a:xfrm>
            <a:off x="3311860" y="987574"/>
            <a:ext cx="5381376" cy="4772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volumi fuori scala per qualsiasi altro evento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607BFC3-7511-EF10-6E06-F613376AC5DD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rivelazione mediatica del 2024</a:t>
            </a:r>
          </a:p>
        </p:txBody>
      </p:sp>
    </p:spTree>
    <p:extLst>
      <p:ext uri="{BB962C8B-B14F-4D97-AF65-F5344CB8AC3E}">
        <p14:creationId xmlns:p14="http://schemas.microsoft.com/office/powerpoint/2010/main" val="31798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D08EAFC1-0CC0-B3F5-1610-F36433FF6D02}"/>
              </a:ext>
            </a:extLst>
          </p:cNvPr>
          <p:cNvSpPr/>
          <p:nvPr/>
        </p:nvSpPr>
        <p:spPr>
          <a:xfrm>
            <a:off x="2015716" y="1887674"/>
            <a:ext cx="6588732" cy="165642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1654BB-342F-296B-DA91-612189299EB0}"/>
              </a:ext>
            </a:extLst>
          </p:cNvPr>
          <p:cNvSpPr/>
          <p:nvPr/>
        </p:nvSpPr>
        <p:spPr>
          <a:xfrm>
            <a:off x="2015716" y="1887674"/>
            <a:ext cx="2912916" cy="165642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video visti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stagione 2024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65F1A5-781C-3080-0708-C3640D8BE8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1B200D-ECC2-FED6-4213-60494CFC64DF}"/>
              </a:ext>
            </a:extLst>
          </p:cNvPr>
          <p:cNvSpPr txBox="1"/>
          <p:nvPr/>
        </p:nvSpPr>
        <p:spPr>
          <a:xfrm>
            <a:off x="3311860" y="987574"/>
            <a:ext cx="5381376" cy="4772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volumi fuori scala per qualsiasi altro evento </a:t>
            </a:r>
          </a:p>
        </p:txBody>
      </p:sp>
      <p:pic>
        <p:nvPicPr>
          <p:cNvPr id="7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562419B2-57F3-B3D6-FF64-6A4F6070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888172"/>
            <a:ext cx="896770" cy="3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30BA21-4B8D-2DD6-82C7-59911335C882}"/>
              </a:ext>
            </a:extLst>
          </p:cNvPr>
          <p:cNvSpPr txBox="1"/>
          <p:nvPr/>
        </p:nvSpPr>
        <p:spPr>
          <a:xfrm>
            <a:off x="5904148" y="2149113"/>
            <a:ext cx="2700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 nelle settimane successive ai due boxset </a:t>
            </a:r>
          </a:p>
          <a:p>
            <a:pPr defTabSz="914378"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Fuori è il titolo fiction più fruito in assoluto</a:t>
            </a:r>
          </a:p>
        </p:txBody>
      </p:sp>
      <p:pic>
        <p:nvPicPr>
          <p:cNvPr id="11" name="Immagine 10" descr="Immagine che contiene stella, simbolo, Elementi grafici, astronomia&#10;&#10;Descrizione generata automaticamente">
            <a:extLst>
              <a:ext uri="{FF2B5EF4-FFF2-40B4-BE49-F238E27FC236}">
                <a16:creationId xmlns:a16="http://schemas.microsoft.com/office/drawing/2014/main" id="{B19B94A0-8B4F-A636-292F-448114161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06" y="2205655"/>
            <a:ext cx="663538" cy="663538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D8E1C67-9363-8093-E000-502F950A6C5A}"/>
              </a:ext>
            </a:extLst>
          </p:cNvPr>
          <p:cNvSpPr txBox="1"/>
          <p:nvPr/>
        </p:nvSpPr>
        <p:spPr>
          <a:xfrm>
            <a:off x="1467342" y="4893892"/>
            <a:ext cx="3598144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it-IT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Auditel, Legitimate Streams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607BFC3-7511-EF10-6E06-F613376AC5DD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rivelazione mediatica del 2024</a:t>
            </a:r>
          </a:p>
        </p:txBody>
      </p:sp>
    </p:spTree>
    <p:extLst>
      <p:ext uri="{BB962C8B-B14F-4D97-AF65-F5344CB8AC3E}">
        <p14:creationId xmlns:p14="http://schemas.microsoft.com/office/powerpoint/2010/main" val="24596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D08EAFC1-0CC0-B3F5-1610-F36433FF6D02}"/>
              </a:ext>
            </a:extLst>
          </p:cNvPr>
          <p:cNvSpPr/>
          <p:nvPr/>
        </p:nvSpPr>
        <p:spPr>
          <a:xfrm>
            <a:off x="2015716" y="1887674"/>
            <a:ext cx="6588732" cy="165642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1654BB-342F-296B-DA91-612189299EB0}"/>
              </a:ext>
            </a:extLst>
          </p:cNvPr>
          <p:cNvSpPr/>
          <p:nvPr/>
        </p:nvSpPr>
        <p:spPr>
          <a:xfrm>
            <a:off x="2015716" y="1887674"/>
            <a:ext cx="2912916" cy="165642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video visti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 stagione 2024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65F1A5-781C-3080-0708-C3640D8BE8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1B200D-ECC2-FED6-4213-60494CFC64DF}"/>
              </a:ext>
            </a:extLst>
          </p:cNvPr>
          <p:cNvSpPr txBox="1"/>
          <p:nvPr/>
        </p:nvSpPr>
        <p:spPr>
          <a:xfrm>
            <a:off x="3311860" y="987574"/>
            <a:ext cx="5381376" cy="4772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volumi fuori scala per qualsiasi altro evento </a:t>
            </a:r>
          </a:p>
        </p:txBody>
      </p:sp>
      <p:pic>
        <p:nvPicPr>
          <p:cNvPr id="7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562419B2-57F3-B3D6-FF64-6A4F60702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888172"/>
            <a:ext cx="896770" cy="3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30BA21-4B8D-2DD6-82C7-59911335C882}"/>
              </a:ext>
            </a:extLst>
          </p:cNvPr>
          <p:cNvSpPr txBox="1"/>
          <p:nvPr/>
        </p:nvSpPr>
        <p:spPr>
          <a:xfrm>
            <a:off x="5904148" y="2149113"/>
            <a:ext cx="2700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anche nelle settimane successive ai due boxset </a:t>
            </a:r>
          </a:p>
          <a:p>
            <a:pPr defTabSz="914378"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Mare Fuori è il titolo fiction più fruito in assoluto</a:t>
            </a:r>
          </a:p>
        </p:txBody>
      </p:sp>
      <p:pic>
        <p:nvPicPr>
          <p:cNvPr id="11" name="Immagine 10" descr="Immagine che contiene stella, simbolo, Elementi grafici, astronomia&#10;&#10;Descrizione generata automaticamente">
            <a:extLst>
              <a:ext uri="{FF2B5EF4-FFF2-40B4-BE49-F238E27FC236}">
                <a16:creationId xmlns:a16="http://schemas.microsoft.com/office/drawing/2014/main" id="{B19B94A0-8B4F-A636-292F-448114161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06" y="2205655"/>
            <a:ext cx="663538" cy="663538"/>
          </a:xfrm>
          <a:prstGeom prst="rect">
            <a:avLst/>
          </a:prstGeom>
        </p:spPr>
      </p:pic>
      <p:pic>
        <p:nvPicPr>
          <p:cNvPr id="34" name="Immagine 33" descr="Immagine che contiene testo, Elementi grafici, grafica, Blu elettrico&#10;&#10;Descrizione generata automaticamente">
            <a:extLst>
              <a:ext uri="{FF2B5EF4-FFF2-40B4-BE49-F238E27FC236}">
                <a16:creationId xmlns:a16="http://schemas.microsoft.com/office/drawing/2014/main" id="{0BCEE3CB-5083-6186-3817-04B3C2BBA4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21" y="3917933"/>
            <a:ext cx="945464" cy="601553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F98287F-F257-C6A2-7CD5-47EF9643D650}"/>
              </a:ext>
            </a:extLst>
          </p:cNvPr>
          <p:cNvSpPr txBox="1"/>
          <p:nvPr/>
        </p:nvSpPr>
        <p:spPr>
          <a:xfrm>
            <a:off x="2231740" y="3875362"/>
            <a:ext cx="846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it-IT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it-IT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2" name="Immagine 41" descr="Immagine che contiene logo, Elementi grafici, design&#10;&#10;Descrizione generata automaticamente">
            <a:extLst>
              <a:ext uri="{FF2B5EF4-FFF2-40B4-BE49-F238E27FC236}">
                <a16:creationId xmlns:a16="http://schemas.microsoft.com/office/drawing/2014/main" id="{5B17137C-5A21-174D-5663-07B9C0ECD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r="6467"/>
          <a:stretch/>
        </p:blipFill>
        <p:spPr>
          <a:xfrm>
            <a:off x="5156197" y="3927989"/>
            <a:ext cx="931099" cy="601553"/>
          </a:xfrm>
          <a:prstGeom prst="rect">
            <a:avLst/>
          </a:prstGeom>
        </p:spPr>
      </p:pic>
      <p:pic>
        <p:nvPicPr>
          <p:cNvPr id="44" name="Immagine 43" descr="Immagine che contiene Elementi grafici, Carattere, logo, clipart&#10;&#10;Descrizione generata automaticamente">
            <a:extLst>
              <a:ext uri="{FF2B5EF4-FFF2-40B4-BE49-F238E27FC236}">
                <a16:creationId xmlns:a16="http://schemas.microsoft.com/office/drawing/2014/main" id="{3E3D57F2-9170-FBE8-D477-B2FF768F2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90" y="3885657"/>
            <a:ext cx="945464" cy="6303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B015A7-4FAF-B7A4-B703-596546820A6C}"/>
              </a:ext>
            </a:extLst>
          </p:cNvPr>
          <p:cNvSpPr txBox="1"/>
          <p:nvPr/>
        </p:nvSpPr>
        <p:spPr>
          <a:xfrm>
            <a:off x="4322761" y="3867894"/>
            <a:ext cx="846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it-IT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it-IT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E35949-3A0D-FA4B-373C-ACAE3A708FCD}"/>
              </a:ext>
            </a:extLst>
          </p:cNvPr>
          <p:cNvSpPr txBox="1"/>
          <p:nvPr/>
        </p:nvSpPr>
        <p:spPr>
          <a:xfrm>
            <a:off x="6563761" y="3895187"/>
            <a:ext cx="846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it-IT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it-IT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D8E1C67-9363-8093-E000-502F950A6C5A}"/>
              </a:ext>
            </a:extLst>
          </p:cNvPr>
          <p:cNvSpPr txBox="1"/>
          <p:nvPr/>
        </p:nvSpPr>
        <p:spPr>
          <a:xfrm>
            <a:off x="1467342" y="4893892"/>
            <a:ext cx="3598144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it-IT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Auditel, Legitimate Streams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607BFC3-7511-EF10-6E06-F613376AC5DD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rivelazione mediatica del 2024</a:t>
            </a:r>
          </a:p>
        </p:txBody>
      </p:sp>
    </p:spTree>
    <p:extLst>
      <p:ext uri="{BB962C8B-B14F-4D97-AF65-F5344CB8AC3E}">
        <p14:creationId xmlns:p14="http://schemas.microsoft.com/office/powerpoint/2010/main" val="21086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BAE06E8-95BB-C787-EF89-0595A6C8049C}"/>
              </a:ext>
            </a:extLst>
          </p:cNvPr>
          <p:cNvSpPr/>
          <p:nvPr/>
        </p:nvSpPr>
        <p:spPr>
          <a:xfrm>
            <a:off x="1799692" y="2397084"/>
            <a:ext cx="3276364" cy="282678"/>
          </a:xfrm>
          <a:prstGeom prst="roundRect">
            <a:avLst>
              <a:gd name="adj" fmla="val 0"/>
            </a:avLst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defTabSz="914378">
              <a:defRPr/>
            </a:pPr>
            <a:r>
              <a:rPr lang="it-IT" sz="1200" b="1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 SPESO SU CTV</a:t>
            </a:r>
            <a:endParaRPr lang="it-IT" sz="1400" dirty="0">
              <a:ln w="10160">
                <a:noFill/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0EF5A812-AAE9-A473-1EBB-62F3BBB95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078818"/>
              </p:ext>
            </p:extLst>
          </p:nvPr>
        </p:nvGraphicFramePr>
        <p:xfrm>
          <a:off x="1691680" y="2031690"/>
          <a:ext cx="3562005" cy="248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D8E1C67-9363-8093-E000-502F950A6C5A}"/>
              </a:ext>
            </a:extLst>
          </p:cNvPr>
          <p:cNvSpPr txBox="1"/>
          <p:nvPr/>
        </p:nvSpPr>
        <p:spPr>
          <a:xfrm>
            <a:off x="1467342" y="4893892"/>
            <a:ext cx="3598144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it-IT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Auditel, Tempo speso in ore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36BF8E-4D01-2F03-9C09-17E846E2C0F2}"/>
              </a:ext>
            </a:extLst>
          </p:cNvPr>
          <p:cNvSpPr txBox="1"/>
          <p:nvPr/>
        </p:nvSpPr>
        <p:spPr>
          <a:xfrm>
            <a:off x="5538469" y="2535746"/>
            <a:ext cx="3242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it-I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</a:t>
            </a:r>
            <a:r>
              <a:rPr lang="it-IT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consumo CTV in un anno</a:t>
            </a:r>
            <a:endParaRPr lang="it-IT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7EA6350-8698-661C-4CC6-0FC7DADC1C2B}"/>
              </a:ext>
            </a:extLst>
          </p:cNvPr>
          <p:cNvSpPr txBox="1"/>
          <p:nvPr/>
        </p:nvSpPr>
        <p:spPr>
          <a:xfrm>
            <a:off x="5538470" y="3061466"/>
            <a:ext cx="3242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it-I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it-IT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tempo speso nel 2024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2B3EB4F-109F-B8BE-05DA-6FE71CE62278}"/>
              </a:ext>
            </a:extLst>
          </p:cNvPr>
          <p:cNvSpPr txBox="1"/>
          <p:nvPr/>
        </p:nvSpPr>
        <p:spPr>
          <a:xfrm>
            <a:off x="5538470" y="3643917"/>
            <a:ext cx="3242311" cy="461665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defTabSz="914378"/>
            <a:r>
              <a:rPr 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bacino </a:t>
            </a:r>
            <a:r>
              <a:rPr lang="it-IT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 2025</a:t>
            </a:r>
            <a:endParaRPr lang="it-IT" sz="24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C819635-1156-1154-3021-3BC48EDFB195}"/>
              </a:ext>
            </a:extLst>
          </p:cNvPr>
          <p:cNvSpPr txBox="1"/>
          <p:nvPr/>
        </p:nvSpPr>
        <p:spPr>
          <a:xfrm>
            <a:off x="2303748" y="3111810"/>
            <a:ext cx="702610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78">
              <a:spcAft>
                <a:spcPts val="600"/>
              </a:spcAft>
              <a:defRPr/>
            </a:pPr>
            <a:r>
              <a:rPr lang="it-IT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it-IT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mio ore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14B47A-1093-E4B4-984E-CF2777459321}"/>
              </a:ext>
            </a:extLst>
          </p:cNvPr>
          <p:cNvSpPr txBox="1"/>
          <p:nvPr/>
        </p:nvSpPr>
        <p:spPr>
          <a:xfrm>
            <a:off x="3959932" y="2674521"/>
            <a:ext cx="702610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 defTabSz="914378">
              <a:spcAft>
                <a:spcPts val="600"/>
              </a:spcAft>
              <a:defRPr/>
            </a:pPr>
            <a:r>
              <a:rPr lang="it-IT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it-IT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mio ore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07788CB8-65EA-3562-940B-2BF82ABAE2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2586439-00C6-B192-2A43-685C3E32C90C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rivelazione mediatica del 2024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724866-1BFC-75BD-7180-50186A403288}"/>
              </a:ext>
            </a:extLst>
          </p:cNvPr>
          <p:cNvSpPr txBox="1"/>
          <p:nvPr/>
        </p:nvSpPr>
        <p:spPr>
          <a:xfrm>
            <a:off x="3311860" y="987574"/>
            <a:ext cx="5381376" cy="4772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la crescita della tv connessa </a:t>
            </a:r>
          </a:p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aggiunge valore all’offerta pubblicitaria</a:t>
            </a:r>
          </a:p>
        </p:txBody>
      </p:sp>
    </p:spTree>
    <p:extLst>
      <p:ext uri="{BB962C8B-B14F-4D97-AF65-F5344CB8AC3E}">
        <p14:creationId xmlns:p14="http://schemas.microsoft.com/office/powerpoint/2010/main" val="18010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53AC87D-B0E4-054C-F422-19D5535A5031}"/>
              </a:ext>
            </a:extLst>
          </p:cNvPr>
          <p:cNvSpPr/>
          <p:nvPr/>
        </p:nvSpPr>
        <p:spPr>
          <a:xfrm>
            <a:off x="5660186" y="1743658"/>
            <a:ext cx="3276364" cy="369332"/>
          </a:xfrm>
          <a:prstGeom prst="roundRect">
            <a:avLst>
              <a:gd name="adj" fmla="val 0"/>
            </a:avLst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914378">
              <a:defRPr/>
            </a:pPr>
            <a:r>
              <a:rPr lang="it-IT" sz="1200" b="1" dirty="0">
                <a:ln w="10160">
                  <a:noFill/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COMPOSIZIONE ASCOLTO %</a:t>
            </a:r>
            <a:endParaRPr lang="it-IT" sz="1400" dirty="0">
              <a:ln w="10160">
                <a:noFill/>
                <a:prstDash val="solid"/>
              </a:ln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D8E1C67-9363-8093-E000-502F950A6C5A}"/>
              </a:ext>
            </a:extLst>
          </p:cNvPr>
          <p:cNvSpPr txBox="1"/>
          <p:nvPr/>
        </p:nvSpPr>
        <p:spPr>
          <a:xfrm>
            <a:off x="1467342" y="4893892"/>
            <a:ext cx="3598144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it-IT" sz="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Auditel e elaborazione dati interni RAI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1B200D-ECC2-FED6-4213-60494CFC64DF}"/>
              </a:ext>
            </a:extLst>
          </p:cNvPr>
          <p:cNvSpPr txBox="1"/>
          <p:nvPr/>
        </p:nvSpPr>
        <p:spPr>
          <a:xfrm>
            <a:off x="2588759" y="2364894"/>
            <a:ext cx="2998625" cy="814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400" b="0" dirty="0">
                <a:solidFill>
                  <a:prstClr val="white"/>
                </a:solidFill>
              </a:rPr>
              <a:t>consente di raggiungere immediatamente il pubblico più giovane, sfruttando l’hype del titolo</a:t>
            </a:r>
          </a:p>
        </p:txBody>
      </p:sp>
      <p:pic>
        <p:nvPicPr>
          <p:cNvPr id="42" name="Picture 5" descr="U:\SV\MAPELLI\LOGHI UFFICIALI RAI_SCARICATI DA RAIPLACE_2018\rai 2\Rai 2_Logo White-RGB.png">
            <a:extLst>
              <a:ext uri="{FF2B5EF4-FFF2-40B4-BE49-F238E27FC236}">
                <a16:creationId xmlns:a16="http://schemas.microsoft.com/office/drawing/2014/main" id="{B227A2E0-50D6-19B0-8B5F-B8389CEA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10" y="3755558"/>
            <a:ext cx="453290" cy="3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E7220551-336C-A693-99A8-E05620F3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702"/>
            <a:ext cx="741132" cy="3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7E347E80-FC0E-0F38-28F4-CACB2116B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7391"/>
            <a:ext cx="741132" cy="3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B5EB48B2-E657-7273-2C0B-5E0FF8AED9E2}"/>
              </a:ext>
            </a:extLst>
          </p:cNvPr>
          <p:cNvSpPr txBox="1"/>
          <p:nvPr/>
        </p:nvSpPr>
        <p:spPr>
          <a:xfrm>
            <a:off x="2588759" y="3342089"/>
            <a:ext cx="2909725" cy="82848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400" b="0" dirty="0">
                <a:solidFill>
                  <a:prstClr val="white"/>
                </a:solidFill>
              </a:rPr>
              <a:t>con un approccio Total Video </a:t>
            </a:r>
          </a:p>
          <a:p>
            <a:pPr algn="l" defTabSz="685783">
              <a:defRPr/>
            </a:pPr>
            <a:r>
              <a:rPr lang="it-IT" sz="1400" b="0" dirty="0">
                <a:solidFill>
                  <a:prstClr val="white"/>
                </a:solidFill>
              </a:rPr>
              <a:t>si comunica a un pubblico più ampio con maggior efficacia sui target centrali</a:t>
            </a:r>
          </a:p>
        </p:txBody>
      </p:sp>
      <p:graphicFrame>
        <p:nvGraphicFramePr>
          <p:cNvPr id="33" name="Grafico 32">
            <a:extLst>
              <a:ext uri="{FF2B5EF4-FFF2-40B4-BE49-F238E27FC236}">
                <a16:creationId xmlns:a16="http://schemas.microsoft.com/office/drawing/2014/main" id="{1F2C0764-5A50-75DD-CEBA-C7F123CE52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008683"/>
              </p:ext>
            </p:extLst>
          </p:nvPr>
        </p:nvGraphicFramePr>
        <p:xfrm>
          <a:off x="5593764" y="3450564"/>
          <a:ext cx="3240000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2B03333-7188-FE44-FBEC-774F9D8ED3B9}"/>
              </a:ext>
            </a:extLst>
          </p:cNvPr>
          <p:cNvSpPr txBox="1"/>
          <p:nvPr/>
        </p:nvSpPr>
        <p:spPr>
          <a:xfrm>
            <a:off x="5704254" y="1991386"/>
            <a:ext cx="576000" cy="216000"/>
          </a:xfrm>
          <a:prstGeom prst="roundRect">
            <a:avLst>
              <a:gd name="adj" fmla="val 50000"/>
            </a:avLst>
          </a:prstGeom>
          <a:solidFill>
            <a:srgbClr val="F228C9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r>
              <a:rPr lang="it-IT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15-24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661D80F-35D1-74AA-8F51-13EC8DF2E96D}"/>
              </a:ext>
            </a:extLst>
          </p:cNvPr>
          <p:cNvSpPr txBox="1"/>
          <p:nvPr/>
        </p:nvSpPr>
        <p:spPr>
          <a:xfrm>
            <a:off x="6357311" y="1991386"/>
            <a:ext cx="576000" cy="216000"/>
          </a:xfrm>
          <a:prstGeom prst="roundRect">
            <a:avLst>
              <a:gd name="adj" fmla="val 50000"/>
            </a:avLst>
          </a:prstGeom>
          <a:solidFill>
            <a:srgbClr val="665DF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r>
              <a:rPr lang="it-IT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25-34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A7E972E-6C0F-6F20-EA16-94C949EC1106}"/>
              </a:ext>
            </a:extLst>
          </p:cNvPr>
          <p:cNvSpPr txBox="1"/>
          <p:nvPr/>
        </p:nvSpPr>
        <p:spPr>
          <a:xfrm>
            <a:off x="7010368" y="1991386"/>
            <a:ext cx="576000" cy="216000"/>
          </a:xfrm>
          <a:prstGeom prst="roundRect">
            <a:avLst>
              <a:gd name="adj" fmla="val 50000"/>
            </a:avLst>
          </a:prstGeom>
          <a:solidFill>
            <a:srgbClr val="3C5CFA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r>
              <a:rPr lang="it-IT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35-44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CA2954A-D4AC-EC27-E563-25573A4B9617}"/>
              </a:ext>
            </a:extLst>
          </p:cNvPr>
          <p:cNvSpPr txBox="1"/>
          <p:nvPr/>
        </p:nvSpPr>
        <p:spPr>
          <a:xfrm>
            <a:off x="7663425" y="1991386"/>
            <a:ext cx="576000" cy="216000"/>
          </a:xfrm>
          <a:prstGeom prst="roundRect">
            <a:avLst>
              <a:gd name="adj" fmla="val 50000"/>
            </a:avLst>
          </a:prstGeom>
          <a:solidFill>
            <a:srgbClr val="0151CC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r>
              <a:rPr lang="it-IT" sz="1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45-54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FF3ACCF-124C-C046-4997-0FADD50F4A43}"/>
              </a:ext>
            </a:extLst>
          </p:cNvPr>
          <p:cNvSpPr txBox="1"/>
          <p:nvPr/>
        </p:nvSpPr>
        <p:spPr>
          <a:xfrm>
            <a:off x="8316480" y="1991386"/>
            <a:ext cx="576000" cy="216000"/>
          </a:xfrm>
          <a:prstGeom prst="roundRect">
            <a:avLst>
              <a:gd name="adj" fmla="val 50000"/>
            </a:avLst>
          </a:prstGeom>
          <a:solidFill>
            <a:srgbClr val="CCCCFF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 defTabSz="685783">
              <a:defRPr/>
            </a:pPr>
            <a:r>
              <a:rPr lang="it-IT" sz="1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55-64</a:t>
            </a:r>
          </a:p>
        </p:txBody>
      </p:sp>
      <p:graphicFrame>
        <p:nvGraphicFramePr>
          <p:cNvPr id="48" name="Grafico 47">
            <a:extLst>
              <a:ext uri="{FF2B5EF4-FFF2-40B4-BE49-F238E27FC236}">
                <a16:creationId xmlns:a16="http://schemas.microsoft.com/office/drawing/2014/main" id="{3AF160E7-A524-8D0D-74D6-EB480198C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948682"/>
              </p:ext>
            </p:extLst>
          </p:nvPr>
        </p:nvGraphicFramePr>
        <p:xfrm>
          <a:off x="5593764" y="2442452"/>
          <a:ext cx="3240000" cy="6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898B7F60-BB77-5B23-CEE2-4A7876FA5E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836A13-6489-66BC-46A7-685F029CA106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rivelazione mediatica del 2024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13680A-BB05-8DAB-EA07-EEB0D8D67792}"/>
              </a:ext>
            </a:extLst>
          </p:cNvPr>
          <p:cNvSpPr txBox="1"/>
          <p:nvPr/>
        </p:nvSpPr>
        <p:spPr>
          <a:xfrm>
            <a:off x="3311860" y="987574"/>
            <a:ext cx="5624690" cy="47727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685783">
              <a:defRPr/>
            </a:pPr>
            <a:r>
              <a:rPr lang="it-IT" sz="1600" b="0" dirty="0">
                <a:solidFill>
                  <a:prstClr val="white"/>
                </a:solidFill>
              </a:rPr>
              <a:t>l’integrazione delle piattaforme aumenta le coperture </a:t>
            </a:r>
          </a:p>
        </p:txBody>
      </p:sp>
    </p:spTree>
    <p:extLst>
      <p:ext uri="{BB962C8B-B14F-4D97-AF65-F5344CB8AC3E}">
        <p14:creationId xmlns:p14="http://schemas.microsoft.com/office/powerpoint/2010/main" val="37348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F5086D1A-383C-4F32-31E4-0B9D8963885C}"/>
              </a:ext>
            </a:extLst>
          </p:cNvPr>
          <p:cNvGrpSpPr/>
          <p:nvPr/>
        </p:nvGrpSpPr>
        <p:grpSpPr>
          <a:xfrm>
            <a:off x="2437655" y="1610643"/>
            <a:ext cx="6272164" cy="2659236"/>
            <a:chOff x="2018862" y="1610642"/>
            <a:chExt cx="6690956" cy="2659236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94FEF58D-7BB3-E73F-21F4-8BA6E6D3C250}"/>
                </a:ext>
              </a:extLst>
            </p:cNvPr>
            <p:cNvSpPr/>
            <p:nvPr/>
          </p:nvSpPr>
          <p:spPr>
            <a:xfrm>
              <a:off x="2325678" y="2261378"/>
              <a:ext cx="6384140" cy="360000"/>
            </a:xfrm>
            <a:prstGeom prst="roundRect">
              <a:avLst>
                <a:gd name="adj" fmla="val 50000"/>
              </a:avLst>
            </a:prstGeom>
            <a:solidFill>
              <a:srgbClr val="3C5CFA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6555741B-BDE6-6BE1-37F6-344CB721D80A}"/>
                </a:ext>
              </a:extLst>
            </p:cNvPr>
            <p:cNvSpPr txBox="1"/>
            <p:nvPr/>
          </p:nvSpPr>
          <p:spPr>
            <a:xfrm>
              <a:off x="2018862" y="1610642"/>
              <a:ext cx="96993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 </a:t>
              </a:r>
            </a:p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settimana </a:t>
              </a:r>
            </a:p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febbraio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617F4848-6BB3-706F-13CD-90978F517C9B}"/>
                </a:ext>
              </a:extLst>
            </p:cNvPr>
            <p:cNvSpPr/>
            <p:nvPr/>
          </p:nvSpPr>
          <p:spPr>
            <a:xfrm>
              <a:off x="3477846" y="3504542"/>
              <a:ext cx="5231972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611F48E4-22D1-DCAD-B56B-3EBBC03A34A9}"/>
                </a:ext>
              </a:extLst>
            </p:cNvPr>
            <p:cNvSpPr/>
            <p:nvPr/>
          </p:nvSpPr>
          <p:spPr>
            <a:xfrm>
              <a:off x="3590940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9985D859-337A-6D5C-45CD-438A2E7BF40A}"/>
                </a:ext>
              </a:extLst>
            </p:cNvPr>
            <p:cNvSpPr/>
            <p:nvPr/>
          </p:nvSpPr>
          <p:spPr>
            <a:xfrm>
              <a:off x="2325678" y="226137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062A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E6AF7EDC-25B3-4719-24C9-FC912BD7FC31}"/>
                </a:ext>
              </a:extLst>
            </p:cNvPr>
            <p:cNvSpPr/>
            <p:nvPr/>
          </p:nvSpPr>
          <p:spPr>
            <a:xfrm>
              <a:off x="3477846" y="226137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062A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8B23AC29-3939-2BB7-6C39-076A4985C211}"/>
                </a:ext>
              </a:extLst>
            </p:cNvPr>
            <p:cNvSpPr/>
            <p:nvPr/>
          </p:nvSpPr>
          <p:spPr>
            <a:xfrm>
              <a:off x="4470406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id="{511746C0-8299-1644-F3A1-8D0DAC1EAFE0}"/>
                </a:ext>
              </a:extLst>
            </p:cNvPr>
            <p:cNvSpPr/>
            <p:nvPr/>
          </p:nvSpPr>
          <p:spPr>
            <a:xfrm>
              <a:off x="5349872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F0A7F2C5-2A8F-4610-0353-2B66EFB729B9}"/>
                </a:ext>
              </a:extLst>
            </p:cNvPr>
            <p:cNvSpPr/>
            <p:nvPr/>
          </p:nvSpPr>
          <p:spPr>
            <a:xfrm>
              <a:off x="6229338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7067E032-425C-C0C5-A456-50DB922D8AEB}"/>
                </a:ext>
              </a:extLst>
            </p:cNvPr>
            <p:cNvSpPr/>
            <p:nvPr/>
          </p:nvSpPr>
          <p:spPr>
            <a:xfrm>
              <a:off x="7108804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C2A97C9E-CAF8-C45D-8973-F550BFAF74CF}"/>
                </a:ext>
              </a:extLst>
            </p:cNvPr>
            <p:cNvSpPr/>
            <p:nvPr/>
          </p:nvSpPr>
          <p:spPr>
            <a:xfrm>
              <a:off x="7988270" y="3504542"/>
              <a:ext cx="170979" cy="360000"/>
            </a:xfrm>
            <a:prstGeom prst="roundRect">
              <a:avLst>
                <a:gd name="adj" fmla="val 50000"/>
              </a:avLst>
            </a:prstGeom>
            <a:solidFill>
              <a:srgbClr val="F228C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it-IT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F16498DB-A158-6A84-A7E2-4A6CD655D028}"/>
                </a:ext>
              </a:extLst>
            </p:cNvPr>
            <p:cNvSpPr txBox="1"/>
            <p:nvPr/>
          </p:nvSpPr>
          <p:spPr>
            <a:xfrm>
              <a:off x="2084909" y="2616390"/>
              <a:ext cx="915211" cy="400110"/>
            </a:xfrm>
            <a:prstGeom prst="rect">
              <a:avLst/>
            </a:prstGeom>
            <a:solidFill>
              <a:srgbClr val="003E9B"/>
            </a:solidFill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Episodi 1-6 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demand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3B3C531F-6E16-4AC2-3705-A2F5DA808898}"/>
                </a:ext>
              </a:extLst>
            </p:cNvPr>
            <p:cNvSpPr txBox="1"/>
            <p:nvPr/>
          </p:nvSpPr>
          <p:spPr>
            <a:xfrm>
              <a:off x="3196822" y="2616390"/>
              <a:ext cx="990452" cy="400110"/>
            </a:xfrm>
            <a:prstGeom prst="rect">
              <a:avLst/>
            </a:prstGeom>
            <a:solidFill>
              <a:srgbClr val="003E9B"/>
            </a:solidFill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Episodi 7-12 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demand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D6BDB97-A02C-A552-05CE-B77BD4A0F93C}"/>
                </a:ext>
              </a:extLst>
            </p:cNvPr>
            <p:cNvSpPr txBox="1"/>
            <p:nvPr/>
          </p:nvSpPr>
          <p:spPr>
            <a:xfrm>
              <a:off x="3520672" y="3869768"/>
              <a:ext cx="672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1-2 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DAC28364-D373-84EC-9916-2F4A94C9D66C}"/>
                </a:ext>
              </a:extLst>
            </p:cNvPr>
            <p:cNvSpPr txBox="1"/>
            <p:nvPr/>
          </p:nvSpPr>
          <p:spPr>
            <a:xfrm>
              <a:off x="4406729" y="3869768"/>
              <a:ext cx="6723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3-4 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15D9513-9067-B0A0-3469-7E0033498F9E}"/>
                </a:ext>
              </a:extLst>
            </p:cNvPr>
            <p:cNvSpPr txBox="1"/>
            <p:nvPr/>
          </p:nvSpPr>
          <p:spPr>
            <a:xfrm>
              <a:off x="5292786" y="3869768"/>
              <a:ext cx="6347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5-6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0C5FC3E8-55AA-9682-CABE-5ED76B62B694}"/>
                </a:ext>
              </a:extLst>
            </p:cNvPr>
            <p:cNvSpPr txBox="1"/>
            <p:nvPr/>
          </p:nvSpPr>
          <p:spPr>
            <a:xfrm>
              <a:off x="6143577" y="3869768"/>
              <a:ext cx="6347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7-8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75BF3EB-3F8E-F237-D3F9-E06677430FF4}"/>
                </a:ext>
              </a:extLst>
            </p:cNvPr>
            <p:cNvSpPr txBox="1"/>
            <p:nvPr/>
          </p:nvSpPr>
          <p:spPr>
            <a:xfrm>
              <a:off x="6994368" y="3869768"/>
              <a:ext cx="710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9-10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7040F19D-C6DA-926D-2BCE-C449C1F841A2}"/>
                </a:ext>
              </a:extLst>
            </p:cNvPr>
            <p:cNvSpPr txBox="1"/>
            <p:nvPr/>
          </p:nvSpPr>
          <p:spPr>
            <a:xfrm>
              <a:off x="7915692" y="3869768"/>
              <a:ext cx="785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it-IT" sz="100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</a:t>
              </a:r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11-12</a:t>
              </a:r>
            </a:p>
            <a:p>
              <a:pPr defTabSz="914378"/>
              <a:r>
                <a:rPr lang="it-IT" sz="100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59EA865-55C9-10B0-320A-2D8FE4EA60E8}"/>
                </a:ext>
              </a:extLst>
            </p:cNvPr>
            <p:cNvSpPr txBox="1"/>
            <p:nvPr/>
          </p:nvSpPr>
          <p:spPr>
            <a:xfrm>
              <a:off x="3201191" y="1611559"/>
              <a:ext cx="928891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Dopo </a:t>
              </a:r>
            </a:p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due </a:t>
              </a:r>
            </a:p>
            <a:p>
              <a:pPr algn="ctr" defTabSz="914378"/>
              <a:r>
                <a:rPr lang="it-IT" sz="1100" cap="small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settimane 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9EE76D7-11E3-4C84-0B04-D21221462A7C}"/>
                </a:ext>
              </a:extLst>
            </p:cNvPr>
            <p:cNvSpPr txBox="1"/>
            <p:nvPr/>
          </p:nvSpPr>
          <p:spPr>
            <a:xfrm>
              <a:off x="2265922" y="3240319"/>
              <a:ext cx="52024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/>
              <a:r>
                <a:rPr lang="it-IT" sz="1100" cap="small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Programmazione settimanale in TV</a:t>
              </a:r>
            </a:p>
          </p:txBody>
        </p:sp>
      </p:grpSp>
      <p:pic>
        <p:nvPicPr>
          <p:cNvPr id="29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5650A6B3-A85F-816E-D9C1-9F6DF620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28" y="2211709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U:\SV\MAPELLI\LOGHI UFFICIALI RAI_SCARICATI DA RAIPLACE_2018\rai 2\Rai 2_Logo White-RGB.png">
            <a:extLst>
              <a:ext uri="{FF2B5EF4-FFF2-40B4-BE49-F238E27FC236}">
                <a16:creationId xmlns:a16="http://schemas.microsoft.com/office/drawing/2014/main" id="{94645705-7582-8C51-E010-6F39A926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28" y="3507854"/>
            <a:ext cx="582800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DFCE501-E55B-8D3D-EA27-6811E4F23C9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76962E5-E116-E7C1-3D16-01FA563A64C6}"/>
              </a:ext>
            </a:extLst>
          </p:cNvPr>
          <p:cNvSpPr txBox="1"/>
          <p:nvPr/>
        </p:nvSpPr>
        <p:spPr>
          <a:xfrm>
            <a:off x="3383868" y="663538"/>
            <a:ext cx="554461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Programmazione</a:t>
            </a:r>
          </a:p>
        </p:txBody>
      </p:sp>
    </p:spTree>
    <p:extLst>
      <p:ext uri="{BB962C8B-B14F-4D97-AF65-F5344CB8AC3E}">
        <p14:creationId xmlns:p14="http://schemas.microsoft.com/office/powerpoint/2010/main" val="27739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36DC35-CFAB-508A-B8BE-E7CD585853A2}"/>
              </a:ext>
            </a:extLst>
          </p:cNvPr>
          <p:cNvSpPr txBox="1"/>
          <p:nvPr/>
        </p:nvSpPr>
        <p:spPr>
          <a:xfrm>
            <a:off x="2087723" y="1815869"/>
            <a:ext cx="1605821" cy="648072"/>
          </a:xfrm>
          <a:prstGeom prst="rect">
            <a:avLst/>
          </a:prstGeom>
          <a:solidFill>
            <a:srgbClr val="CCCCFF">
              <a:alpha val="60000"/>
            </a:srgbClr>
          </a:solidFill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1400" b="0" dirty="0"/>
              <a:t>Grandi volumi </a:t>
            </a:r>
            <a:r>
              <a:rPr lang="it-IT" sz="1400" b="0" dirty="0" err="1"/>
              <a:t>digital</a:t>
            </a:r>
            <a:endParaRPr lang="it-IT" sz="1400" b="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7585B0-2056-36F2-1D4D-287B4C3F7AB9}"/>
              </a:ext>
            </a:extLst>
          </p:cNvPr>
          <p:cNvSpPr txBox="1"/>
          <p:nvPr/>
        </p:nvSpPr>
        <p:spPr>
          <a:xfrm>
            <a:off x="2087723" y="2787774"/>
            <a:ext cx="1605821" cy="648072"/>
          </a:xfrm>
          <a:prstGeom prst="rect">
            <a:avLst/>
          </a:prstGeom>
          <a:solidFill>
            <a:srgbClr val="CCCCFF">
              <a:alpha val="60000"/>
            </a:srgbClr>
          </a:solidFill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1400" b="0" dirty="0"/>
              <a:t>Integrazione piattaforme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2196E4-0644-4103-AC07-FCECD1FB84E5}"/>
              </a:ext>
            </a:extLst>
          </p:cNvPr>
          <p:cNvSpPr txBox="1"/>
          <p:nvPr/>
        </p:nvSpPr>
        <p:spPr>
          <a:xfrm>
            <a:off x="2087723" y="3793003"/>
            <a:ext cx="1605821" cy="648072"/>
          </a:xfrm>
          <a:prstGeom prst="rect">
            <a:avLst/>
          </a:prstGeom>
          <a:solidFill>
            <a:srgbClr val="CCCCFF">
              <a:alpha val="60000"/>
            </a:srgbClr>
          </a:solidFill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1400" b="0" dirty="0"/>
              <a:t>Profilo distintivo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C9A4E4-779D-4961-AECB-2DC18B982ECA}"/>
              </a:ext>
            </a:extLst>
          </p:cNvPr>
          <p:cNvSpPr txBox="1"/>
          <p:nvPr/>
        </p:nvSpPr>
        <p:spPr>
          <a:xfrm>
            <a:off x="5652120" y="1815666"/>
            <a:ext cx="2592288" cy="636781"/>
          </a:xfrm>
          <a:prstGeom prst="rect">
            <a:avLst/>
          </a:prstGeom>
          <a:solidFill>
            <a:srgbClr val="665DF6"/>
          </a:solidFill>
        </p:spPr>
        <p:txBody>
          <a:bodyPr wrap="square" rtlCol="0" anchor="ctr">
            <a:no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PRICE</a:t>
            </a:r>
          </a:p>
          <a:p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STANDARD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B85A05-C0D3-C68A-6C4A-0EFAA137B9B7}"/>
              </a:ext>
            </a:extLst>
          </p:cNvPr>
          <p:cNvSpPr txBox="1"/>
          <p:nvPr/>
        </p:nvSpPr>
        <p:spPr>
          <a:xfrm>
            <a:off x="5652120" y="2802522"/>
            <a:ext cx="2592288" cy="636781"/>
          </a:xfrm>
          <a:prstGeom prst="rect">
            <a:avLst/>
          </a:prstGeom>
          <a:solidFill>
            <a:srgbClr val="3C5CFA"/>
          </a:solidFill>
        </p:spPr>
        <p:txBody>
          <a:bodyPr wrap="square" rtlCol="0" anchor="ctr">
            <a:no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DOMINATION </a:t>
            </a:r>
          </a:p>
          <a:p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CROSS SCREEN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F4A366-935B-74D2-DDF4-77EEDB5315C7}"/>
              </a:ext>
            </a:extLst>
          </p:cNvPr>
          <p:cNvSpPr txBox="1"/>
          <p:nvPr/>
        </p:nvSpPr>
        <p:spPr>
          <a:xfrm>
            <a:off x="5652120" y="3793666"/>
            <a:ext cx="2592288" cy="636781"/>
          </a:xfrm>
          <a:prstGeom prst="rect">
            <a:avLst/>
          </a:prstGeom>
          <a:solidFill>
            <a:srgbClr val="F228C9"/>
          </a:solidFill>
        </p:spPr>
        <p:txBody>
          <a:bodyPr wrap="square" rtlCol="0" anchor="ctr">
            <a:no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GEN-Z</a:t>
            </a:r>
          </a:p>
        </p:txBody>
      </p:sp>
      <p:pic>
        <p:nvPicPr>
          <p:cNvPr id="18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A86F9459-CBBE-38DD-7055-16680171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09" y="1934920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3089D7BC-253E-95F0-1E54-B6F32452B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33" y="2918285"/>
            <a:ext cx="715915" cy="2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EA6D45F1-53A9-9B4B-427C-BCA975AB6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33" y="3853885"/>
            <a:ext cx="715915" cy="2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U:\SV\MAPELLI\LOGHI UFFICIALI RAI_SCARICATI DA RAIPLACE_2018\rai 2\Rai 2_Logo White-RGB.png">
            <a:extLst>
              <a:ext uri="{FF2B5EF4-FFF2-40B4-BE49-F238E27FC236}">
                <a16:creationId xmlns:a16="http://schemas.microsoft.com/office/drawing/2014/main" id="{43C06488-AE73-B08F-235E-83810054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31" y="2925282"/>
            <a:ext cx="398060" cy="2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1552E6BA-F2DA-3B3A-7DC3-70A1E5B3E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1920" y="4190510"/>
            <a:ext cx="978430" cy="32545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650ACD0-DC66-8D29-D0C6-6EF987334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08" y="3920370"/>
            <a:ext cx="640284" cy="1615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AAEAC9-3076-36AB-FFCB-3BC76CE92F3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3DDE28-EFB1-3E35-539D-ACCCA1C182A9}"/>
              </a:ext>
            </a:extLst>
          </p:cNvPr>
          <p:cNvSpPr txBox="1"/>
          <p:nvPr/>
        </p:nvSpPr>
        <p:spPr>
          <a:xfrm>
            <a:off x="3383868" y="663538"/>
            <a:ext cx="554461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Un’offerta commerciale costruita </a:t>
            </a:r>
          </a:p>
          <a:p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sugli asset del programma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71AF23B-41EA-467B-E461-92281BA154F9}"/>
              </a:ext>
            </a:extLst>
          </p:cNvPr>
          <p:cNvGrpSpPr/>
          <p:nvPr/>
        </p:nvGrpSpPr>
        <p:grpSpPr>
          <a:xfrm>
            <a:off x="4909776" y="4207259"/>
            <a:ext cx="585418" cy="281305"/>
            <a:chOff x="7691416" y="1047878"/>
            <a:chExt cx="780557" cy="375073"/>
          </a:xfrm>
        </p:grpSpPr>
        <p:pic>
          <p:nvPicPr>
            <p:cNvPr id="8" name="Elemento grafico 7">
              <a:extLst>
                <a:ext uri="{FF2B5EF4-FFF2-40B4-BE49-F238E27FC236}">
                  <a16:creationId xmlns:a16="http://schemas.microsoft.com/office/drawing/2014/main" id="{7F543043-1CEB-9338-A4DC-5472B2673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-6335" t="70804" r="1"/>
            <a:stretch/>
          </p:blipFill>
          <p:spPr>
            <a:xfrm>
              <a:off x="8083193" y="1091132"/>
              <a:ext cx="388780" cy="170795"/>
            </a:xfrm>
            <a:prstGeom prst="rect">
              <a:avLst/>
            </a:prstGeom>
          </p:spPr>
        </p:pic>
        <p:pic>
          <p:nvPicPr>
            <p:cNvPr id="9" name="Elemento grafico 8">
              <a:extLst>
                <a:ext uri="{FF2B5EF4-FFF2-40B4-BE49-F238E27FC236}">
                  <a16:creationId xmlns:a16="http://schemas.microsoft.com/office/drawing/2014/main" id="{9324DE83-0AB6-735D-C6B9-1AF25A4F8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-7154" b="35884"/>
            <a:stretch/>
          </p:blipFill>
          <p:spPr>
            <a:xfrm>
              <a:off x="7691416" y="1047878"/>
              <a:ext cx="391777" cy="375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85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C9A4E4-779D-4961-AECB-2DC18B982ECA}"/>
              </a:ext>
            </a:extLst>
          </p:cNvPr>
          <p:cNvSpPr txBox="1"/>
          <p:nvPr/>
        </p:nvSpPr>
        <p:spPr>
          <a:xfrm>
            <a:off x="4804802" y="663538"/>
            <a:ext cx="3890167" cy="636781"/>
          </a:xfrm>
          <a:prstGeom prst="rect">
            <a:avLst/>
          </a:prstGeom>
          <a:solidFill>
            <a:srgbClr val="665DF6"/>
          </a:solidFill>
        </p:spPr>
        <p:txBody>
          <a:bodyPr wrap="square" rtlCol="0" anchor="t">
            <a:no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PRICE </a:t>
            </a: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 volumi a prezzi molto aggressivi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A86F9459-CBBE-38DD-7055-16680171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82792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1A07CE-B40A-162F-FD60-BAF57CD689F3}"/>
              </a:ext>
            </a:extLst>
          </p:cNvPr>
          <p:cNvSpPr txBox="1"/>
          <p:nvPr/>
        </p:nvSpPr>
        <p:spPr>
          <a:xfrm>
            <a:off x="1556178" y="1491630"/>
            <a:ext cx="6724233" cy="12488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confermati i volumi e le promozioni del 2024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 video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multidevice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aumenta la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quota di </a:t>
            </a:r>
            <a:r>
              <a:rPr lang="it-IT" sz="1400" dirty="0" err="1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ctv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Wingdings" panose="05000000000000000000" pitchFamily="2" charset="2"/>
                <a:cs typeface="Arial" panose="020B0604020202020204" pitchFamily="34" charset="0"/>
              </a:rPr>
              <a:t>è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50%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14 giorni fissi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pianificabili solo durante i rilasci dei 2 box-set*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14011AF-EE55-6908-683E-9212B680D5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C9A4E4-779D-4961-AECB-2DC18B982ECA}"/>
              </a:ext>
            </a:extLst>
          </p:cNvPr>
          <p:cNvSpPr txBox="1"/>
          <p:nvPr/>
        </p:nvSpPr>
        <p:spPr>
          <a:xfrm>
            <a:off x="4804802" y="663538"/>
            <a:ext cx="3890167" cy="636781"/>
          </a:xfrm>
          <a:prstGeom prst="rect">
            <a:avLst/>
          </a:prstGeom>
          <a:solidFill>
            <a:srgbClr val="665DF6"/>
          </a:solidFill>
        </p:spPr>
        <p:txBody>
          <a:bodyPr wrap="square" rtlCol="0" anchor="t">
            <a:no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PRICE </a:t>
            </a: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 volumi a prezzi molto aggressivi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A86F9459-CBBE-38DD-7055-166801718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82792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1A07CE-B40A-162F-FD60-BAF57CD689F3}"/>
              </a:ext>
            </a:extLst>
          </p:cNvPr>
          <p:cNvSpPr txBox="1"/>
          <p:nvPr/>
        </p:nvSpPr>
        <p:spPr>
          <a:xfrm>
            <a:off x="1556178" y="1491630"/>
            <a:ext cx="6724233" cy="12488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confermati i volumi e le promozioni del 2024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 video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multidevice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aumenta la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quota di </a:t>
            </a:r>
            <a:r>
              <a:rPr lang="it-IT" sz="1400" dirty="0" err="1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ctv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Wingdings" panose="05000000000000000000" pitchFamily="2" charset="2"/>
                <a:cs typeface="Arial" panose="020B0604020202020204" pitchFamily="34" charset="0"/>
              </a:rPr>
              <a:t>è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50%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14 giorni fissi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pianificabili solo durante i rilasci dei 2 box-set*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14011AF-EE55-6908-683E-9212B680D5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2ECA0E-0D3C-C4EC-41BD-18C38D351C29}"/>
              </a:ext>
            </a:extLst>
          </p:cNvPr>
          <p:cNvSpPr txBox="1"/>
          <p:nvPr/>
        </p:nvSpPr>
        <p:spPr>
          <a:xfrm>
            <a:off x="1943709" y="4789190"/>
            <a:ext cx="6840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*Periodi: 1/14 febbraio 2025  oppure 15/28 febbraio 2025   **Impression CTV rivalutate con co-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IDX di 1,36 </a:t>
            </a:r>
          </a:p>
        </p:txBody>
      </p:sp>
      <p:graphicFrame>
        <p:nvGraphicFramePr>
          <p:cNvPr id="24" name="Tabella 23">
            <a:extLst>
              <a:ext uri="{FF2B5EF4-FFF2-40B4-BE49-F238E27FC236}">
                <a16:creationId xmlns:a16="http://schemas.microsoft.com/office/drawing/2014/main" id="{1ADD6876-F314-DF33-FEB4-F5E6AD1C6180}"/>
              </a:ext>
            </a:extLst>
          </p:cNvPr>
          <p:cNvGraphicFramePr>
            <a:graphicFrameLocks noGrp="1"/>
          </p:cNvGraphicFramePr>
          <p:nvPr/>
        </p:nvGraphicFramePr>
        <p:xfrm>
          <a:off x="1943708" y="2895786"/>
          <a:ext cx="4068453" cy="155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891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3449790595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2598821884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1592592928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 minimo </a:t>
                      </a:r>
                    </a:p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</a:t>
                      </a:r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 </a:t>
                      </a:r>
                    </a:p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</a:t>
                      </a:r>
                      <a:r>
                        <a:rPr lang="it-IT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impression</a:t>
                      </a:r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video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k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 mio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2877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/>
                      <a:endParaRPr lang="it-IT" sz="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08254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k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mio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266593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454147C6-5C9D-ACF3-1412-AA6D24419804}"/>
              </a:ext>
            </a:extLst>
          </p:cNvPr>
          <p:cNvGraphicFramePr>
            <a:graphicFrameLocks noGrp="1"/>
          </p:cNvGraphicFramePr>
          <p:nvPr/>
        </p:nvGraphicFramePr>
        <p:xfrm>
          <a:off x="6192180" y="2895786"/>
          <a:ext cx="2409646" cy="163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598821884"/>
                    </a:ext>
                  </a:extLst>
                </a:gridCol>
                <a:gridCol w="825646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contatti**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CPMcv</a:t>
                      </a:r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</a:t>
                      </a:r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  <a:endParaRPr lang="it-IT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-80%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 </a:t>
                      </a:r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mio</a:t>
                      </a: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128777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ctr"/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08254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-65%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 </a:t>
                      </a:r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mio</a:t>
                      </a: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266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1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C9E2E69-266A-0228-F033-D1BB4B094177}"/>
              </a:ext>
            </a:extLst>
          </p:cNvPr>
          <p:cNvCxnSpPr/>
          <p:nvPr/>
        </p:nvCxnSpPr>
        <p:spPr>
          <a:xfrm>
            <a:off x="683568" y="2247714"/>
            <a:ext cx="8100900" cy="0"/>
          </a:xfrm>
          <a:prstGeom prst="line">
            <a:avLst/>
          </a:prstGeom>
          <a:ln w="38100">
            <a:solidFill>
              <a:srgbClr val="3C5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D50BEB-AB53-7912-D5D5-7DC07DF3C497}"/>
              </a:ext>
            </a:extLst>
          </p:cNvPr>
          <p:cNvSpPr txBox="1"/>
          <p:nvPr/>
        </p:nvSpPr>
        <p:spPr>
          <a:xfrm>
            <a:off x="683568" y="1882043"/>
            <a:ext cx="1423854" cy="6593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400" dirty="0"/>
              <a:t>eventi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3F8059-6CA3-95A0-1ED5-CEDCA5EF910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672910"/>
            <a:ext cx="2268000" cy="1332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4532F8-3B83-FE0A-AFFD-4B45B378C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5" t="6008" r="13240" b="7824"/>
          <a:stretch/>
        </p:blipFill>
        <p:spPr>
          <a:xfrm>
            <a:off x="2123728" y="1672910"/>
            <a:ext cx="2267233" cy="1332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0FEDDE6-3420-CFE5-AFB1-788193B9C50A}"/>
              </a:ext>
            </a:extLst>
          </p:cNvPr>
          <p:cNvSpPr/>
          <p:nvPr/>
        </p:nvSpPr>
        <p:spPr>
          <a:xfrm>
            <a:off x="6738748" y="1671650"/>
            <a:ext cx="2268000" cy="133200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Picture 4" descr="UEFA Nations League Logo PNG Vector (AI) Free Download">
            <a:extLst>
              <a:ext uri="{FF2B5EF4-FFF2-40B4-BE49-F238E27FC236}">
                <a16:creationId xmlns:a16="http://schemas.microsoft.com/office/drawing/2014/main" id="{85A3B9EF-3D09-5D30-CB70-A5B8E9BD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90" y="1887674"/>
            <a:ext cx="2046746" cy="9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863F4C-AB03-4F10-42AB-E36E9460AB74}"/>
              </a:ext>
            </a:extLst>
          </p:cNvPr>
          <p:cNvSpPr txBox="1"/>
          <p:nvPr/>
        </p:nvSpPr>
        <p:spPr>
          <a:xfrm>
            <a:off x="2225697" y="3128993"/>
            <a:ext cx="2094276" cy="181902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it-IT" sz="1600" b="0" dirty="0"/>
              <a:t>Il più importante e longevo festival musicale al mondo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FD3288-8569-2203-8AEC-CAD5A558FB13}"/>
              </a:ext>
            </a:extLst>
          </p:cNvPr>
          <p:cNvSpPr txBox="1"/>
          <p:nvPr/>
        </p:nvSpPr>
        <p:spPr>
          <a:xfrm>
            <a:off x="4529952" y="3128993"/>
            <a:ext cx="2094276" cy="181902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it-IT" sz="1600" b="0" dirty="0"/>
              <a:t>La rivelazione mediatica del 2024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84CF82-64D2-F1DD-184F-E89D37D69079}"/>
              </a:ext>
            </a:extLst>
          </p:cNvPr>
          <p:cNvSpPr txBox="1"/>
          <p:nvPr/>
        </p:nvSpPr>
        <p:spPr>
          <a:xfrm>
            <a:off x="6834208" y="3133066"/>
            <a:ext cx="2094276" cy="181902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it-IT" sz="1600" b="0" dirty="0"/>
              <a:t>L’audience sportiva più alta in assoluto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EA3334-F1EB-606F-EF30-BC4BA749121B}"/>
              </a:ext>
            </a:extLst>
          </p:cNvPr>
          <p:cNvSpPr txBox="1"/>
          <p:nvPr/>
        </p:nvSpPr>
        <p:spPr>
          <a:xfrm>
            <a:off x="719572" y="663538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pillar del primo trimestre 2025</a:t>
            </a:r>
          </a:p>
        </p:txBody>
      </p:sp>
    </p:spTree>
    <p:extLst>
      <p:ext uri="{BB962C8B-B14F-4D97-AF65-F5344CB8AC3E}">
        <p14:creationId xmlns:p14="http://schemas.microsoft.com/office/powerpoint/2010/main" val="194399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1A0378-35F1-DF1B-6495-7985E32253B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91CA3D-B1B1-2309-998C-9F22D790CC39}"/>
              </a:ext>
            </a:extLst>
          </p:cNvPr>
          <p:cNvSpPr txBox="1"/>
          <p:nvPr/>
        </p:nvSpPr>
        <p:spPr>
          <a:xfrm>
            <a:off x="4804802" y="663538"/>
            <a:ext cx="3890167" cy="636781"/>
          </a:xfrm>
          <a:prstGeom prst="rect">
            <a:avLst/>
          </a:prstGeom>
          <a:solidFill>
            <a:srgbClr val="665DF6"/>
          </a:solidFill>
        </p:spPr>
        <p:txBody>
          <a:bodyPr wrap="square" rtlCol="0" anchor="t">
            <a:no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	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presidio </a:t>
            </a:r>
            <a:r>
              <a:rPr lang="it-IT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soglie più contenute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568A519B-0443-1B15-AD59-40440827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82792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7E1312-A264-6A41-921B-399AAFBCD510}"/>
              </a:ext>
            </a:extLst>
          </p:cNvPr>
          <p:cNvSpPr txBox="1"/>
          <p:nvPr/>
        </p:nvSpPr>
        <p:spPr>
          <a:xfrm>
            <a:off x="1556178" y="1491630"/>
            <a:ext cx="6724233" cy="124884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confermati i volumi e le promozioni del 2024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 video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multidevice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aumenta la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quota di </a:t>
            </a:r>
            <a:r>
              <a:rPr lang="it-IT" sz="1400" dirty="0" err="1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ctv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Wingdings" panose="05000000000000000000" pitchFamily="2" charset="2"/>
                <a:cs typeface="Arial" panose="020B0604020202020204" pitchFamily="34" charset="0"/>
              </a:rPr>
              <a:t>è</a:t>
            </a: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50%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highlight>
                  <a:srgbClr val="665DF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modulo settimanale*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DB8D130-6F74-A97A-9FAB-60A7A348E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671984"/>
              </p:ext>
            </p:extLst>
          </p:nvPr>
        </p:nvGraphicFramePr>
        <p:xfrm>
          <a:off x="1943708" y="3045502"/>
          <a:ext cx="4068453" cy="102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891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3449790595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2598821884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1592592928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</a:t>
                      </a:r>
                    </a:p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 </a:t>
                      </a:r>
                    </a:p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impression</a:t>
                      </a:r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video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k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41,5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k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5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28777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B73E7964-12B9-AA4D-04E1-57467F2CA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89027"/>
              </p:ext>
            </p:extLst>
          </p:nvPr>
        </p:nvGraphicFramePr>
        <p:xfrm>
          <a:off x="6192180" y="3045502"/>
          <a:ext cx="2409646" cy="106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598821884"/>
                    </a:ext>
                  </a:extLst>
                </a:gridCol>
                <a:gridCol w="825646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contatti**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CPMcv</a:t>
                      </a:r>
                      <a:endParaRPr lang="it-IT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-20%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 </a:t>
                      </a:r>
                      <a:r>
                        <a:rPr lang="it-IT" sz="11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128777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915907-3926-0086-E7AD-D512370035C6}"/>
              </a:ext>
            </a:extLst>
          </p:cNvPr>
          <p:cNvSpPr txBox="1"/>
          <p:nvPr/>
        </p:nvSpPr>
        <p:spPr>
          <a:xfrm>
            <a:off x="1943709" y="4789190"/>
            <a:ext cx="68407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Pianificabile dal 3 febbraio al 30 marzo 2025    **Impression CTV rivalutate con co-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IDX di 1,36 </a:t>
            </a:r>
          </a:p>
        </p:txBody>
      </p:sp>
    </p:spTree>
    <p:extLst>
      <p:ext uri="{BB962C8B-B14F-4D97-AF65-F5344CB8AC3E}">
        <p14:creationId xmlns:p14="http://schemas.microsoft.com/office/powerpoint/2010/main" val="29661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U:\SV\MAPELLI\LOGHI UFFICIALI RAI_SCARICATI DA RAIPLACE_2018\rai 2\Rai 2_Logo White-RGB.png">
            <a:extLst>
              <a:ext uri="{FF2B5EF4-FFF2-40B4-BE49-F238E27FC236}">
                <a16:creationId xmlns:a16="http://schemas.microsoft.com/office/drawing/2014/main" id="{43C06488-AE73-B08F-235E-83810054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35" y="931357"/>
            <a:ext cx="529818" cy="3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BA7DC35-5262-7D19-EA21-BA04F292BA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22332" b="29015"/>
          <a:stretch/>
        </p:blipFill>
        <p:spPr>
          <a:xfrm>
            <a:off x="863588" y="639685"/>
            <a:ext cx="2268000" cy="6480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4630FA-6991-2775-3A82-9871AC183637}"/>
              </a:ext>
            </a:extLst>
          </p:cNvPr>
          <p:cNvSpPr txBox="1"/>
          <p:nvPr/>
        </p:nvSpPr>
        <p:spPr>
          <a:xfrm>
            <a:off x="4804802" y="663538"/>
            <a:ext cx="4087678" cy="636781"/>
          </a:xfrm>
          <a:prstGeom prst="rect">
            <a:avLst/>
          </a:prstGeom>
          <a:solidFill>
            <a:srgbClr val="3C5CFA"/>
          </a:solidFill>
        </p:spPr>
        <p:txBody>
          <a:bodyPr wrap="square" rtlCol="0" anchor="t">
            <a:no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DOMINATION CROSS SCREEN</a:t>
            </a: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aumentare l’efficacia sui target centrali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38B7649E-80C9-482D-7A8A-646255B0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663538"/>
            <a:ext cx="952883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D9A89A-3201-1723-2BAB-0D8887E0FADD}"/>
              </a:ext>
            </a:extLst>
          </p:cNvPr>
          <p:cNvSpPr txBox="1"/>
          <p:nvPr/>
        </p:nvSpPr>
        <p:spPr>
          <a:xfrm>
            <a:off x="1556178" y="1491631"/>
            <a:ext cx="6724233" cy="82809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highlight>
                  <a:srgbClr val="3C5CF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modulo settimanale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partire dall’ on-air linear*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highlight>
                  <a:srgbClr val="3C5CF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Golden Minute + Spot video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multidevice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Contatti garantiti tv su target 15-64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96AAB0-DD43-CA94-44F6-B7DB7ECF9682}"/>
              </a:ext>
            </a:extLst>
          </p:cNvPr>
          <p:cNvSpPr txBox="1"/>
          <p:nvPr/>
        </p:nvSpPr>
        <p:spPr>
          <a:xfrm>
            <a:off x="6264188" y="3655961"/>
            <a:ext cx="232213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Valorizzazione con GM a 15’’</a:t>
            </a:r>
          </a:p>
          <a:p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possibile acquistare il formato 30’’ seguendo la riparametrazione dei Top  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96F49B9-D122-68F2-22B9-23CD726E2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178788"/>
              </p:ext>
            </p:extLst>
          </p:nvPr>
        </p:nvGraphicFramePr>
        <p:xfrm>
          <a:off x="1943708" y="3045502"/>
          <a:ext cx="4068453" cy="102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891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3449790595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2598821884"/>
                    </a:ext>
                  </a:extLst>
                </a:gridCol>
                <a:gridCol w="330067">
                  <a:extLst>
                    <a:ext uri="{9D8B030D-6E8A-4147-A177-3AD203B41FA5}">
                      <a16:colId xmlns:a16="http://schemas.microsoft.com/office/drawing/2014/main" val="1592592928"/>
                    </a:ext>
                  </a:extLst>
                </a:gridCol>
                <a:gridCol w="1056214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</a:t>
                      </a:r>
                    </a:p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CPMcv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contatti </a:t>
                      </a:r>
                    </a:p>
                    <a:p>
                      <a:pPr algn="ctr" fontAlgn="b"/>
                      <a:r>
                        <a:rPr lang="it-IT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video**</a:t>
                      </a:r>
                      <a:endParaRPr lang="it-IT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k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 mio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5C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28777"/>
                  </a:ext>
                </a:extLst>
              </a:tr>
            </a:tbl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8696E4-BCC3-8380-FE00-39EB8BF56427}"/>
              </a:ext>
            </a:extLst>
          </p:cNvPr>
          <p:cNvSpPr txBox="1"/>
          <p:nvPr/>
        </p:nvSpPr>
        <p:spPr>
          <a:xfrm>
            <a:off x="1835696" y="4789190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*Periodo (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lun-dom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 17 febbraio – 30 marzo 2025   **Impression CTV rivalutate con co-</a:t>
            </a:r>
            <a:r>
              <a:rPr lang="it-IT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viewing</a:t>
            </a:r>
            <a:r>
              <a:rPr lang="it-IT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IDX di 1,36 </a:t>
            </a:r>
          </a:p>
        </p:txBody>
      </p:sp>
    </p:spTree>
    <p:extLst>
      <p:ext uri="{BB962C8B-B14F-4D97-AF65-F5344CB8AC3E}">
        <p14:creationId xmlns:p14="http://schemas.microsoft.com/office/powerpoint/2010/main" val="17985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3751C5F1-8D26-E8E6-DC00-0415AD663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8" r="27664" b="19219"/>
          <a:stretch/>
        </p:blipFill>
        <p:spPr>
          <a:xfrm>
            <a:off x="5823935" y="3219825"/>
            <a:ext cx="617205" cy="737513"/>
          </a:xfrm>
          <a:prstGeom prst="rect">
            <a:avLst/>
          </a:prstGeom>
        </p:spPr>
      </p:pic>
      <p:pic>
        <p:nvPicPr>
          <p:cNvPr id="20" name="Picture 6" descr="Chi è Sfera Ebbasta: tutte le cose da sapere sul rapper">
            <a:extLst>
              <a:ext uri="{FF2B5EF4-FFF2-40B4-BE49-F238E27FC236}">
                <a16:creationId xmlns:a16="http://schemas.microsoft.com/office/drawing/2014/main" id="{A80DB8FC-3CC3-F932-93A7-553C141F6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9"/>
          <a:stretch/>
        </p:blipFill>
        <p:spPr bwMode="auto">
          <a:xfrm>
            <a:off x="3913107" y="3219822"/>
            <a:ext cx="684738" cy="7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olier: la recensione dell'album Dio Lo Sa | Vanity Fair Italia">
            <a:extLst>
              <a:ext uri="{FF2B5EF4-FFF2-40B4-BE49-F238E27FC236}">
                <a16:creationId xmlns:a16="http://schemas.microsoft.com/office/drawing/2014/main" id="{A6FC4101-B1D3-8412-8759-8EF94D82B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12162" r="12145"/>
          <a:stretch/>
        </p:blipFill>
        <p:spPr bwMode="auto">
          <a:xfrm>
            <a:off x="7631788" y="3248722"/>
            <a:ext cx="684738" cy="8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6B6FB73-415D-C7C9-C384-208448C82E00}"/>
              </a:ext>
            </a:extLst>
          </p:cNvPr>
          <p:cNvSpPr txBox="1"/>
          <p:nvPr/>
        </p:nvSpPr>
        <p:spPr>
          <a:xfrm>
            <a:off x="2946324" y="3291830"/>
            <a:ext cx="89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Sfera </a:t>
            </a:r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Ebbasta</a:t>
            </a:r>
            <a:endParaRPr lang="it-I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concerti a marzo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D5F6AE5-8FF4-EBD9-7E8E-E3BC4C4153D5}"/>
              </a:ext>
            </a:extLst>
          </p:cNvPr>
          <p:cNvSpPr txBox="1"/>
          <p:nvPr/>
        </p:nvSpPr>
        <p:spPr>
          <a:xfrm>
            <a:off x="4940192" y="3291830"/>
            <a:ext cx="818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Shiva</a:t>
            </a:r>
          </a:p>
          <a:p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concerti a marzo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D3471E4-2118-7067-845F-FF358B3C6E50}"/>
              </a:ext>
            </a:extLst>
          </p:cNvPr>
          <p:cNvSpPr txBox="1"/>
          <p:nvPr/>
        </p:nvSpPr>
        <p:spPr>
          <a:xfrm>
            <a:off x="6757975" y="3291830"/>
            <a:ext cx="80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Geolier</a:t>
            </a:r>
            <a:endParaRPr lang="it-IT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concerti a marzo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6030073-285E-2E66-554F-186B707A234E}"/>
              </a:ext>
            </a:extLst>
          </p:cNvPr>
          <p:cNvSpPr txBox="1"/>
          <p:nvPr/>
        </p:nvSpPr>
        <p:spPr>
          <a:xfrm>
            <a:off x="935595" y="2491031"/>
            <a:ext cx="1840977" cy="523220"/>
          </a:xfrm>
          <a:prstGeom prst="rect">
            <a:avLst/>
          </a:prstGeom>
          <a:solidFill>
            <a:srgbClr val="665DF6"/>
          </a:solidFill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Selection GenZ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0737E2C-740C-AEB4-87C4-59683DBBE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3" y="2360889"/>
            <a:ext cx="724813" cy="182904"/>
          </a:xfrm>
          <a:prstGeom prst="rect">
            <a:avLst/>
          </a:prstGeom>
          <a:ln>
            <a:noFill/>
          </a:ln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7544740-49E5-7C13-E5A5-2DFB62F54B55}"/>
              </a:ext>
            </a:extLst>
          </p:cNvPr>
          <p:cNvSpPr txBox="1"/>
          <p:nvPr/>
        </p:nvSpPr>
        <p:spPr>
          <a:xfrm>
            <a:off x="935594" y="3373773"/>
            <a:ext cx="1840977" cy="307777"/>
          </a:xfrm>
          <a:prstGeom prst="rect">
            <a:avLst/>
          </a:prstGeom>
          <a:solidFill>
            <a:srgbClr val="000060"/>
          </a:solidFill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Concerti a target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D79A8A2-63B6-B63A-088A-37E3FD99B2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576" y="3183818"/>
            <a:ext cx="978430" cy="325456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140E7D5-C156-3C53-DE19-D469BFABEB5E}"/>
              </a:ext>
            </a:extLst>
          </p:cNvPr>
          <p:cNvSpPr txBox="1"/>
          <p:nvPr/>
        </p:nvSpPr>
        <p:spPr>
          <a:xfrm>
            <a:off x="611559" y="663538"/>
            <a:ext cx="8280921" cy="636781"/>
          </a:xfrm>
          <a:prstGeom prst="rect">
            <a:avLst/>
          </a:prstGeom>
          <a:solidFill>
            <a:srgbClr val="F228C9"/>
          </a:solidFill>
        </p:spPr>
        <p:txBody>
          <a:bodyPr wrap="square" rtlCol="0" anchor="t">
            <a:no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GenZ</a:t>
            </a:r>
            <a:r>
              <a:rPr lang="it-IT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 portfolio di RaiPubblicità una nuova opportunità trasversale </a:t>
            </a:r>
          </a:p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per intercettare i target più giovani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B6ACED-3A84-C85F-D1C9-B03803E23B5C}"/>
              </a:ext>
            </a:extLst>
          </p:cNvPr>
          <p:cNvSpPr txBox="1"/>
          <p:nvPr/>
        </p:nvSpPr>
        <p:spPr>
          <a:xfrm>
            <a:off x="935595" y="1730101"/>
            <a:ext cx="1840977" cy="523220"/>
          </a:xfrm>
          <a:prstGeom prst="rect">
            <a:avLst/>
          </a:prstGeom>
          <a:solidFill>
            <a:srgbClr val="0060D1"/>
          </a:solidFill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Standard Mare Fuori</a:t>
            </a:r>
          </a:p>
        </p:txBody>
      </p:sp>
      <p:pic>
        <p:nvPicPr>
          <p:cNvPr id="15" name="Picture 25" descr="U:\SV\MAPELLI\LOGHI UFFICIALI RAI_SCARICATI DA RAIPLACE_2018\raiplay\Rai Play_Logo White-RGB.png">
            <a:extLst>
              <a:ext uri="{FF2B5EF4-FFF2-40B4-BE49-F238E27FC236}">
                <a16:creationId xmlns:a16="http://schemas.microsoft.com/office/drawing/2014/main" id="{E93321AE-CCBC-A2F1-DBFF-12FAEF01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529463"/>
            <a:ext cx="761321" cy="3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CasellaDiTesto 1027">
            <a:extLst>
              <a:ext uri="{FF2B5EF4-FFF2-40B4-BE49-F238E27FC236}">
                <a16:creationId xmlns:a16="http://schemas.microsoft.com/office/drawing/2014/main" id="{86064310-8725-5DCA-15C4-7956013335C5}"/>
              </a:ext>
            </a:extLst>
          </p:cNvPr>
          <p:cNvSpPr txBox="1"/>
          <p:nvPr/>
        </p:nvSpPr>
        <p:spPr>
          <a:xfrm>
            <a:off x="4966204" y="1809522"/>
            <a:ext cx="31489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770 k contatti </a:t>
            </a:r>
            <a:r>
              <a:rPr lang="it-IT" sz="13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multidevice</a:t>
            </a:r>
            <a:endParaRPr lang="it-IT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0AE649F-A0E8-D5CD-DD97-8E40C6C921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t="22332" b="29015"/>
          <a:stretch/>
        </p:blipFill>
        <p:spPr>
          <a:xfrm>
            <a:off x="2998072" y="1743658"/>
            <a:ext cx="1874380" cy="486905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CEDC9044-2D3A-1A4D-2151-46C05C64843A}"/>
              </a:ext>
            </a:extLst>
          </p:cNvPr>
          <p:cNvGrpSpPr/>
          <p:nvPr/>
        </p:nvGrpSpPr>
        <p:grpSpPr>
          <a:xfrm>
            <a:off x="2776571" y="2247714"/>
            <a:ext cx="5791873" cy="1044116"/>
            <a:chOff x="2776571" y="2643758"/>
            <a:chExt cx="5791873" cy="1044116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B3A71515-192C-BCDF-6DC4-2A75CE7D2548}"/>
                </a:ext>
              </a:extLst>
            </p:cNvPr>
            <p:cNvGrpSpPr/>
            <p:nvPr/>
          </p:nvGrpSpPr>
          <p:grpSpPr>
            <a:xfrm>
              <a:off x="2854411" y="2743688"/>
              <a:ext cx="5678029" cy="908182"/>
              <a:chOff x="2710395" y="2743688"/>
              <a:chExt cx="5678029" cy="908182"/>
            </a:xfrm>
          </p:grpSpPr>
          <p:sp>
            <p:nvSpPr>
              <p:cNvPr id="4" name="Freccia a gallone 3">
                <a:extLst>
                  <a:ext uri="{FF2B5EF4-FFF2-40B4-BE49-F238E27FC236}">
                    <a16:creationId xmlns:a16="http://schemas.microsoft.com/office/drawing/2014/main" id="{2E530868-D8CF-7219-D9D0-2E1B963B632F}"/>
                  </a:ext>
                </a:extLst>
              </p:cNvPr>
              <p:cNvSpPr/>
              <p:nvPr/>
            </p:nvSpPr>
            <p:spPr>
              <a:xfrm>
                <a:off x="5741532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5" name="Freccia a gallone 4">
                <a:extLst>
                  <a:ext uri="{FF2B5EF4-FFF2-40B4-BE49-F238E27FC236}">
                    <a16:creationId xmlns:a16="http://schemas.microsoft.com/office/drawing/2014/main" id="{9823B855-324B-9606-A511-1A97A8FBE590}"/>
                  </a:ext>
                </a:extLst>
              </p:cNvPr>
              <p:cNvSpPr/>
              <p:nvPr/>
            </p:nvSpPr>
            <p:spPr>
              <a:xfrm>
                <a:off x="3318548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6" name="Freccia a gallone 5">
                <a:extLst>
                  <a:ext uri="{FF2B5EF4-FFF2-40B4-BE49-F238E27FC236}">
                    <a16:creationId xmlns:a16="http://schemas.microsoft.com/office/drawing/2014/main" id="{012B95A3-808D-7EF9-F9D6-EF2E44DA9B15}"/>
                  </a:ext>
                </a:extLst>
              </p:cNvPr>
              <p:cNvSpPr/>
              <p:nvPr/>
            </p:nvSpPr>
            <p:spPr>
              <a:xfrm>
                <a:off x="6352072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7" name="Freccia a gallone 6">
                <a:extLst>
                  <a:ext uri="{FF2B5EF4-FFF2-40B4-BE49-F238E27FC236}">
                    <a16:creationId xmlns:a16="http://schemas.microsoft.com/office/drawing/2014/main" id="{258EAA72-9D28-BD09-4998-1F83ACDE8945}"/>
                  </a:ext>
                </a:extLst>
              </p:cNvPr>
              <p:cNvSpPr/>
              <p:nvPr/>
            </p:nvSpPr>
            <p:spPr>
              <a:xfrm>
                <a:off x="7553879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8" name="Freccia a gallone 7">
                <a:extLst>
                  <a:ext uri="{FF2B5EF4-FFF2-40B4-BE49-F238E27FC236}">
                    <a16:creationId xmlns:a16="http://schemas.microsoft.com/office/drawing/2014/main" id="{95AEFEB0-23E5-6E4F-094E-308904DC56EF}"/>
                  </a:ext>
                </a:extLst>
              </p:cNvPr>
              <p:cNvSpPr/>
              <p:nvPr/>
            </p:nvSpPr>
            <p:spPr>
              <a:xfrm>
                <a:off x="4527897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noFill/>
                </a:endParaRPr>
              </a:p>
            </p:txBody>
          </p:sp>
          <p:sp>
            <p:nvSpPr>
              <p:cNvPr id="9" name="Freccia a gallone 8">
                <a:extLst>
                  <a:ext uri="{FF2B5EF4-FFF2-40B4-BE49-F238E27FC236}">
                    <a16:creationId xmlns:a16="http://schemas.microsoft.com/office/drawing/2014/main" id="{39E5A941-63F1-8472-1915-D31FBC7FF226}"/>
                  </a:ext>
                </a:extLst>
              </p:cNvPr>
              <p:cNvSpPr/>
              <p:nvPr/>
            </p:nvSpPr>
            <p:spPr>
              <a:xfrm>
                <a:off x="6950881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11" name="Freccia a gallone 10">
                <a:extLst>
                  <a:ext uri="{FF2B5EF4-FFF2-40B4-BE49-F238E27FC236}">
                    <a16:creationId xmlns:a16="http://schemas.microsoft.com/office/drawing/2014/main" id="{A64DE3DE-D0B2-1562-ACA8-D75E0D14BC3A}"/>
                  </a:ext>
                </a:extLst>
              </p:cNvPr>
              <p:cNvSpPr/>
              <p:nvPr/>
            </p:nvSpPr>
            <p:spPr>
              <a:xfrm>
                <a:off x="5133660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noFill/>
                </a:endParaRPr>
              </a:p>
            </p:txBody>
          </p:sp>
          <p:sp>
            <p:nvSpPr>
              <p:cNvPr id="12" name="Freccia a gallone 11">
                <a:extLst>
                  <a:ext uri="{FF2B5EF4-FFF2-40B4-BE49-F238E27FC236}">
                    <a16:creationId xmlns:a16="http://schemas.microsoft.com/office/drawing/2014/main" id="{2B56C820-981A-1DA0-8F26-DFB002C6E305}"/>
                  </a:ext>
                </a:extLst>
              </p:cNvPr>
              <p:cNvSpPr/>
              <p:nvPr/>
            </p:nvSpPr>
            <p:spPr>
              <a:xfrm>
                <a:off x="3917357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noFill/>
                </a:endParaRPr>
              </a:p>
            </p:txBody>
          </p:sp>
          <p:sp>
            <p:nvSpPr>
              <p:cNvPr id="1027" name="Freccia a gallone 1026">
                <a:extLst>
                  <a:ext uri="{FF2B5EF4-FFF2-40B4-BE49-F238E27FC236}">
                    <a16:creationId xmlns:a16="http://schemas.microsoft.com/office/drawing/2014/main" id="{1525F942-382B-E9D3-6B82-DA28CC16F215}"/>
                  </a:ext>
                </a:extLst>
              </p:cNvPr>
              <p:cNvSpPr/>
              <p:nvPr/>
            </p:nvSpPr>
            <p:spPr>
              <a:xfrm>
                <a:off x="2710395" y="2743688"/>
                <a:ext cx="834545" cy="908182"/>
              </a:xfrm>
              <a:prstGeom prst="chevron">
                <a:avLst>
                  <a:gd name="adj" fmla="val 30099"/>
                </a:avLst>
              </a:prstGeom>
              <a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noFill/>
                </a:endParaRPr>
              </a:p>
            </p:txBody>
          </p:sp>
        </p:grp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3FD4940-AE7E-D793-7BA2-6706EDC2375D}"/>
                </a:ext>
              </a:extLst>
            </p:cNvPr>
            <p:cNvSpPr/>
            <p:nvPr/>
          </p:nvSpPr>
          <p:spPr>
            <a:xfrm>
              <a:off x="2776571" y="3507059"/>
              <a:ext cx="5719866" cy="180815"/>
            </a:xfrm>
            <a:prstGeom prst="rect">
              <a:avLst/>
            </a:prstGeom>
            <a:solidFill>
              <a:srgbClr val="003E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7FA3EF1-C7A9-30BE-FC5B-36AEC9906234}"/>
                </a:ext>
              </a:extLst>
            </p:cNvPr>
            <p:cNvSpPr/>
            <p:nvPr/>
          </p:nvSpPr>
          <p:spPr>
            <a:xfrm>
              <a:off x="2848578" y="2643758"/>
              <a:ext cx="5719866" cy="180815"/>
            </a:xfrm>
            <a:prstGeom prst="rect">
              <a:avLst/>
            </a:prstGeom>
            <a:solidFill>
              <a:srgbClr val="003E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24" name="CasellaDiTesto 1023">
            <a:extLst>
              <a:ext uri="{FF2B5EF4-FFF2-40B4-BE49-F238E27FC236}">
                <a16:creationId xmlns:a16="http://schemas.microsoft.com/office/drawing/2014/main" id="{3C0655C7-8706-9280-7376-D0A307E29988}"/>
              </a:ext>
            </a:extLst>
          </p:cNvPr>
          <p:cNvSpPr txBox="1"/>
          <p:nvPr/>
        </p:nvSpPr>
        <p:spPr>
          <a:xfrm>
            <a:off x="935594" y="4286067"/>
            <a:ext cx="1840977" cy="307777"/>
          </a:xfrm>
          <a:prstGeom prst="rect">
            <a:avLst/>
          </a:prstGeom>
          <a:solidFill>
            <a:srgbClr val="000060"/>
          </a:solidFill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it-IT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a target</a:t>
            </a:r>
          </a:p>
        </p:txBody>
      </p:sp>
      <p:grpSp>
        <p:nvGrpSpPr>
          <p:cNvPr id="1029" name="Gruppo 1028">
            <a:extLst>
              <a:ext uri="{FF2B5EF4-FFF2-40B4-BE49-F238E27FC236}">
                <a16:creationId xmlns:a16="http://schemas.microsoft.com/office/drawing/2014/main" id="{6514BF33-BAAA-FA52-F99F-C96B47F2DEF5}"/>
              </a:ext>
            </a:extLst>
          </p:cNvPr>
          <p:cNvGrpSpPr/>
          <p:nvPr/>
        </p:nvGrpSpPr>
        <p:grpSpPr>
          <a:xfrm>
            <a:off x="795692" y="4119922"/>
            <a:ext cx="643960" cy="309436"/>
            <a:chOff x="7691416" y="1047878"/>
            <a:chExt cx="780557" cy="375073"/>
          </a:xfrm>
        </p:grpSpPr>
        <p:pic>
          <p:nvPicPr>
            <p:cNvPr id="1030" name="Elemento grafico 1029">
              <a:extLst>
                <a:ext uri="{FF2B5EF4-FFF2-40B4-BE49-F238E27FC236}">
                  <a16:creationId xmlns:a16="http://schemas.microsoft.com/office/drawing/2014/main" id="{AA3716EE-4442-F876-BA85-E180B73A2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-6335" t="70804" r="1"/>
            <a:stretch/>
          </p:blipFill>
          <p:spPr>
            <a:xfrm>
              <a:off x="8083193" y="1091132"/>
              <a:ext cx="388780" cy="170795"/>
            </a:xfrm>
            <a:prstGeom prst="rect">
              <a:avLst/>
            </a:prstGeom>
          </p:spPr>
        </p:pic>
        <p:pic>
          <p:nvPicPr>
            <p:cNvPr id="1031" name="Elemento grafico 1030">
              <a:extLst>
                <a:ext uri="{FF2B5EF4-FFF2-40B4-BE49-F238E27FC236}">
                  <a16:creationId xmlns:a16="http://schemas.microsoft.com/office/drawing/2014/main" id="{2475D75B-807F-B560-3959-91A3873BB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r="-7154" b="35884"/>
            <a:stretch/>
          </p:blipFill>
          <p:spPr>
            <a:xfrm>
              <a:off x="7691416" y="1047878"/>
              <a:ext cx="391777" cy="375073"/>
            </a:xfrm>
            <a:prstGeom prst="rect">
              <a:avLst/>
            </a:prstGeom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09FBC2FF-0E86-D75E-0795-93CD2FB5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09" y="4104626"/>
            <a:ext cx="617914" cy="8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10">
            <a:extLst>
              <a:ext uri="{FF2B5EF4-FFF2-40B4-BE49-F238E27FC236}">
                <a16:creationId xmlns:a16="http://schemas.microsoft.com/office/drawing/2014/main" id="{F6D3F7A8-89AA-FEAF-8C5A-0A62A574B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14" y="4086482"/>
            <a:ext cx="593773" cy="8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2">
            <a:extLst>
              <a:ext uri="{FF2B5EF4-FFF2-40B4-BE49-F238E27FC236}">
                <a16:creationId xmlns:a16="http://schemas.microsoft.com/office/drawing/2014/main" id="{D05F405F-A2AE-2966-289F-4B9D31A75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25" y="4104626"/>
            <a:ext cx="594047" cy="8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30">
            <a:extLst>
              <a:ext uri="{FF2B5EF4-FFF2-40B4-BE49-F238E27FC236}">
                <a16:creationId xmlns:a16="http://schemas.microsoft.com/office/drawing/2014/main" id="{51BDED39-B099-9CB3-8A8C-54EA7464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96" y="4148295"/>
            <a:ext cx="600341" cy="8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CasellaDiTesto 1036">
            <a:extLst>
              <a:ext uri="{FF2B5EF4-FFF2-40B4-BE49-F238E27FC236}">
                <a16:creationId xmlns:a16="http://schemas.microsoft.com/office/drawing/2014/main" id="{B24E63C5-1E81-84AE-FDD0-EF33CCAC7576}"/>
              </a:ext>
            </a:extLst>
          </p:cNvPr>
          <p:cNvSpPr txBox="1"/>
          <p:nvPr/>
        </p:nvSpPr>
        <p:spPr>
          <a:xfrm>
            <a:off x="2879812" y="4263938"/>
            <a:ext cx="75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LAST SHOWGIRL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8" name="CasellaDiTesto 1037">
            <a:extLst>
              <a:ext uri="{FF2B5EF4-FFF2-40B4-BE49-F238E27FC236}">
                <a16:creationId xmlns:a16="http://schemas.microsoft.com/office/drawing/2014/main" id="{F779B6B0-C42C-3488-5E64-12C17CA4F426}"/>
              </a:ext>
            </a:extLst>
          </p:cNvPr>
          <p:cNvSpPr txBox="1"/>
          <p:nvPr/>
        </p:nvSpPr>
        <p:spPr>
          <a:xfrm>
            <a:off x="4283968" y="4263938"/>
            <a:ext cx="75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DIVA FUTURA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CasellaDiTesto 1038">
            <a:extLst>
              <a:ext uri="{FF2B5EF4-FFF2-40B4-BE49-F238E27FC236}">
                <a16:creationId xmlns:a16="http://schemas.microsoft.com/office/drawing/2014/main" id="{2B3503C1-13A6-EEBD-A627-0E6BF6F011BB}"/>
              </a:ext>
            </a:extLst>
          </p:cNvPr>
          <p:cNvSpPr txBox="1"/>
          <p:nvPr/>
        </p:nvSpPr>
        <p:spPr>
          <a:xfrm>
            <a:off x="5652120" y="4263938"/>
            <a:ext cx="75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CAPTAIN AMERICA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0" name="CasellaDiTesto 1039">
            <a:extLst>
              <a:ext uri="{FF2B5EF4-FFF2-40B4-BE49-F238E27FC236}">
                <a16:creationId xmlns:a16="http://schemas.microsoft.com/office/drawing/2014/main" id="{23AA2CE8-C18B-6263-9D0B-CFB381E3D49E}"/>
              </a:ext>
            </a:extLst>
          </p:cNvPr>
          <p:cNvSpPr txBox="1"/>
          <p:nvPr/>
        </p:nvSpPr>
        <p:spPr>
          <a:xfrm>
            <a:off x="7128284" y="4263938"/>
            <a:ext cx="756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 PAIN</a:t>
            </a:r>
            <a:endParaRPr lang="it-IT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6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4">
            <a:extLst>
              <a:ext uri="{FF2B5EF4-FFF2-40B4-BE49-F238E27FC236}">
                <a16:creationId xmlns:a16="http://schemas.microsoft.com/office/drawing/2014/main" id="{5CD49447-BB80-4DAE-8DEB-1FDD142F4989}"/>
              </a:ext>
            </a:extLst>
          </p:cNvPr>
          <p:cNvSpPr txBox="1"/>
          <p:nvPr/>
        </p:nvSpPr>
        <p:spPr>
          <a:xfrm>
            <a:off x="1575707" y="2392796"/>
            <a:ext cx="1862823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3" lvl="1" indent="-85723"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Italia </a:t>
            </a:r>
          </a:p>
          <a:p>
            <a:pPr marL="85723" lvl="1" indent="-85723" algn="ctr"/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Tv Connessa</a:t>
            </a:r>
            <a:endParaRPr lang="it-IT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7D61792E-6600-5C7B-3DB1-B6A109DE4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18" y="860299"/>
            <a:ext cx="525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sz="1350">
              <a:solidFill>
                <a:schemeClr val="bg1"/>
              </a:solidFill>
            </a:endParaRPr>
          </a:p>
        </p:txBody>
      </p:sp>
      <p:pic>
        <p:nvPicPr>
          <p:cNvPr id="12" name="Immagine 11" descr="Immagine che contiene testo, interni, monitor, cornice&#10;&#10;Descrizione generata automaticamente">
            <a:extLst>
              <a:ext uri="{FF2B5EF4-FFF2-40B4-BE49-F238E27FC236}">
                <a16:creationId xmlns:a16="http://schemas.microsoft.com/office/drawing/2014/main" id="{32F9D360-ECF4-46D7-B5E8-4893A3177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7" r="13154" b="11209"/>
          <a:stretch/>
        </p:blipFill>
        <p:spPr>
          <a:xfrm>
            <a:off x="3569524" y="1450361"/>
            <a:ext cx="4962916" cy="342564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EDE271ED-8A98-4E6B-A5BB-7CEBE6460301}"/>
              </a:ext>
            </a:extLst>
          </p:cNvPr>
          <p:cNvSpPr/>
          <p:nvPr/>
        </p:nvSpPr>
        <p:spPr>
          <a:xfrm>
            <a:off x="3735904" y="3046613"/>
            <a:ext cx="4638225" cy="1314110"/>
          </a:xfrm>
          <a:prstGeom prst="rect">
            <a:avLst/>
          </a:prstGeom>
          <a:solidFill>
            <a:srgbClr val="E92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1825D64-0698-4492-8B0E-E8B5F7727D95}"/>
              </a:ext>
            </a:extLst>
          </p:cNvPr>
          <p:cNvSpPr/>
          <p:nvPr/>
        </p:nvSpPr>
        <p:spPr>
          <a:xfrm>
            <a:off x="3735904" y="1618204"/>
            <a:ext cx="4638225" cy="1444911"/>
          </a:xfrm>
          <a:prstGeom prst="rect">
            <a:avLst/>
          </a:prstGeom>
          <a:solidFill>
            <a:srgbClr val="005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D9F6EA8-B11D-4FE9-B0AA-195059A97F64}"/>
              </a:ext>
            </a:extLst>
          </p:cNvPr>
          <p:cNvSpPr txBox="1"/>
          <p:nvPr/>
        </p:nvSpPr>
        <p:spPr>
          <a:xfrm>
            <a:off x="4338960" y="1680242"/>
            <a:ext cx="3513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Piattaforme di distribuzione App VEVO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4E96F91-538A-403D-831B-30058CE0B2D1}"/>
              </a:ext>
            </a:extLst>
          </p:cNvPr>
          <p:cNvSpPr txBox="1"/>
          <p:nvPr/>
        </p:nvSpPr>
        <p:spPr>
          <a:xfrm>
            <a:off x="5076056" y="3087127"/>
            <a:ext cx="2988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400" u="sng" dirty="0"/>
              <a:t>4 CANALI FAST </a:t>
            </a:r>
            <a:r>
              <a:rPr lang="en-US" sz="1400" u="sng" dirty="0" err="1"/>
              <a:t>presenti</a:t>
            </a:r>
            <a:r>
              <a:rPr lang="en-US" sz="1400" u="sng" dirty="0"/>
              <a:t> </a:t>
            </a:r>
            <a:r>
              <a:rPr lang="en-US" sz="1400" u="sng" dirty="0" err="1"/>
              <a:t>su</a:t>
            </a:r>
            <a:endParaRPr lang="en-US" sz="1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555D8AE-5533-40CC-806D-0A511678C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55" y="2243697"/>
            <a:ext cx="488672" cy="262100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CD7B47DB-A0DB-473C-9D20-064ABC27E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89290" y="2264901"/>
            <a:ext cx="560894" cy="17900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F9EF87F-B3A7-4A11-A4A4-137E2EF33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78" y="2231930"/>
            <a:ext cx="532010" cy="200958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85092682-6AE5-422B-9981-C6EA4D6D11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67" y="2296959"/>
            <a:ext cx="265609" cy="151732"/>
          </a:xfrm>
          <a:prstGeom prst="rect">
            <a:avLst/>
          </a:prstGeom>
        </p:spPr>
      </p:pic>
      <p:pic>
        <p:nvPicPr>
          <p:cNvPr id="8" name="Immagine 7" descr="Immagine che contiene test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2A6B0BCC-3AFF-F438-01A8-AD0B3F3D5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479615"/>
            <a:ext cx="505885" cy="505885"/>
          </a:xfrm>
          <a:prstGeom prst="roundRect">
            <a:avLst/>
          </a:prstGeom>
        </p:spPr>
      </p:pic>
      <p:pic>
        <p:nvPicPr>
          <p:cNvPr id="11" name="Immagine 10" descr="Immagine che contiene Carattere, Elementi grafici, logo, rosso&#10;&#10;Descrizione generata automaticamente">
            <a:extLst>
              <a:ext uri="{FF2B5EF4-FFF2-40B4-BE49-F238E27FC236}">
                <a16:creationId xmlns:a16="http://schemas.microsoft.com/office/drawing/2014/main" id="{EDC15366-254E-CD90-9DC8-00AEF4742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347" y="3463142"/>
            <a:ext cx="505885" cy="505885"/>
          </a:xfrm>
          <a:prstGeom prst="roundRect">
            <a:avLst/>
          </a:prstGeom>
        </p:spPr>
      </p:pic>
      <p:pic>
        <p:nvPicPr>
          <p:cNvPr id="15" name="Immagine 14" descr="Immagine che contiene testo, Carattere, giallo, simbolo&#10;&#10;Descrizione generata automaticamente">
            <a:extLst>
              <a:ext uri="{FF2B5EF4-FFF2-40B4-BE49-F238E27FC236}">
                <a16:creationId xmlns:a16="http://schemas.microsoft.com/office/drawing/2014/main" id="{F2798FCA-D308-842B-BE50-60B5A5D378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22" y="3468688"/>
            <a:ext cx="505885" cy="505885"/>
          </a:xfrm>
          <a:prstGeom prst="roundRect">
            <a:avLst/>
          </a:prstGeom>
        </p:spPr>
      </p:pic>
      <p:pic>
        <p:nvPicPr>
          <p:cNvPr id="20" name="Immagine 19" descr="Immagine che contiene testo, giallo, Carattere, simbolo&#10;&#10;Descrizione generata automaticamente">
            <a:extLst>
              <a:ext uri="{FF2B5EF4-FFF2-40B4-BE49-F238E27FC236}">
                <a16:creationId xmlns:a16="http://schemas.microsoft.com/office/drawing/2014/main" id="{36BB25DB-8408-1C52-9F55-F8692A18DA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92" y="3472045"/>
            <a:ext cx="505885" cy="505885"/>
          </a:xfrm>
          <a:prstGeom prst="round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1356F3F-DABA-8B78-6196-C96C68585ABF}"/>
              </a:ext>
            </a:extLst>
          </p:cNvPr>
          <p:cNvSpPr txBox="1"/>
          <p:nvPr/>
        </p:nvSpPr>
        <p:spPr>
          <a:xfrm>
            <a:off x="5357951" y="4037901"/>
            <a:ext cx="40908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9DC1B46-88CE-BFB5-DA9D-047207F85A82}"/>
              </a:ext>
            </a:extLst>
          </p:cNvPr>
          <p:cNvSpPr txBox="1"/>
          <p:nvPr/>
        </p:nvSpPr>
        <p:spPr>
          <a:xfrm>
            <a:off x="6082563" y="4037901"/>
            <a:ext cx="40908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723A9DE-4BA6-0D62-217C-2F65347185A1}"/>
              </a:ext>
            </a:extLst>
          </p:cNvPr>
          <p:cNvSpPr txBox="1"/>
          <p:nvPr/>
        </p:nvSpPr>
        <p:spPr>
          <a:xfrm>
            <a:off x="6811868" y="4026546"/>
            <a:ext cx="40908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10FC9A4-3B89-48C5-FAD0-729F529B3EEA}"/>
              </a:ext>
            </a:extLst>
          </p:cNvPr>
          <p:cNvSpPr txBox="1"/>
          <p:nvPr/>
        </p:nvSpPr>
        <p:spPr>
          <a:xfrm>
            <a:off x="7554609" y="4026546"/>
            <a:ext cx="40908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4690</a:t>
            </a:r>
          </a:p>
        </p:txBody>
      </p:sp>
      <p:pic>
        <p:nvPicPr>
          <p:cNvPr id="31" name="Immagine 30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D3FF8CA4-8DCE-0D2A-8A6A-F6E4F22A79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512" y="2409467"/>
            <a:ext cx="890893" cy="593928"/>
          </a:xfrm>
          <a:prstGeom prst="rect">
            <a:avLst/>
          </a:prstGeom>
        </p:spPr>
      </p:pic>
      <p:pic>
        <p:nvPicPr>
          <p:cNvPr id="33" name="Immagine 32" descr="Immagine che contiene Elementi grafici, Carattere, grafica, Policromia&#10;&#10;Descrizione generata automaticamente">
            <a:extLst>
              <a:ext uri="{FF2B5EF4-FFF2-40B4-BE49-F238E27FC236}">
                <a16:creationId xmlns:a16="http://schemas.microsoft.com/office/drawing/2014/main" id="{994953F0-F676-E174-CF21-318530596D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37" y="2232224"/>
            <a:ext cx="687950" cy="247025"/>
          </a:xfrm>
          <a:prstGeom prst="rect">
            <a:avLst/>
          </a:prstGeom>
        </p:spPr>
      </p:pic>
      <p:pic>
        <p:nvPicPr>
          <p:cNvPr id="35" name="Immagine 34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C823DB7B-522C-F490-E7D6-CBF77E568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13" y="2613542"/>
            <a:ext cx="669803" cy="376945"/>
          </a:xfrm>
          <a:prstGeom prst="rect">
            <a:avLst/>
          </a:prstGeom>
        </p:spPr>
      </p:pic>
      <p:pic>
        <p:nvPicPr>
          <p:cNvPr id="37" name="Immagine 36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414F938A-CC50-C879-9D2F-BBBA845CFB8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2" b="38036"/>
          <a:stretch/>
        </p:blipFill>
        <p:spPr>
          <a:xfrm>
            <a:off x="5663166" y="2693227"/>
            <a:ext cx="1072862" cy="161234"/>
          </a:xfrm>
          <a:prstGeom prst="rect">
            <a:avLst/>
          </a:prstGeom>
        </p:spPr>
      </p:pic>
      <p:pic>
        <p:nvPicPr>
          <p:cNvPr id="39" name="Immagine 38" descr="Immagine che contiene Carattere, Elementi grafici, grafica, testo&#10;&#10;Descrizione generata automaticamente">
            <a:extLst>
              <a:ext uri="{FF2B5EF4-FFF2-40B4-BE49-F238E27FC236}">
                <a16:creationId xmlns:a16="http://schemas.microsoft.com/office/drawing/2014/main" id="{E7AB3F5E-43F2-1D44-6335-C2EB09BC14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8" y="2654917"/>
            <a:ext cx="531396" cy="84276"/>
          </a:xfrm>
          <a:prstGeom prst="rect">
            <a:avLst/>
          </a:prstGeom>
        </p:spPr>
      </p:pic>
      <p:pic>
        <p:nvPicPr>
          <p:cNvPr id="41" name="Immagine 40" descr="Immagine che contiene Elementi grafici, Carattere, Magenta, grafica&#10;&#10;Descrizione generata automaticamente">
            <a:extLst>
              <a:ext uri="{FF2B5EF4-FFF2-40B4-BE49-F238E27FC236}">
                <a16:creationId xmlns:a16="http://schemas.microsoft.com/office/drawing/2014/main" id="{AB49BED5-1710-EB91-B4A1-90817A98B60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22" y="2780675"/>
            <a:ext cx="504887" cy="1178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E945C8-C6DE-797D-96B7-83FB0D37F9DB}"/>
              </a:ext>
            </a:extLst>
          </p:cNvPr>
          <p:cNvSpPr txBox="1"/>
          <p:nvPr/>
        </p:nvSpPr>
        <p:spPr>
          <a:xfrm>
            <a:off x="1655676" y="663538"/>
            <a:ext cx="612000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amplia il perimetro di erogazione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692773-6D7F-8285-150C-6B9C6C43E12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00" y="2032815"/>
            <a:ext cx="964725" cy="243444"/>
          </a:xfrm>
          <a:prstGeom prst="rect">
            <a:avLst/>
          </a:prstGeom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5429CC0-A072-5316-F5E4-D51E76A93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r="19733"/>
          <a:stretch/>
        </p:blipFill>
        <p:spPr bwMode="auto">
          <a:xfrm>
            <a:off x="3948672" y="3169663"/>
            <a:ext cx="1055376" cy="102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967B298-74A4-5B19-CD0A-8ED35C3E9E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58455" r="19733"/>
          <a:stretch/>
        </p:blipFill>
        <p:spPr bwMode="auto">
          <a:xfrm>
            <a:off x="6804405" y="2203361"/>
            <a:ext cx="792920" cy="31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1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E2AE0000-4D9E-081E-82FA-CDA44F103189}"/>
              </a:ext>
            </a:extLst>
          </p:cNvPr>
          <p:cNvGrpSpPr/>
          <p:nvPr/>
        </p:nvGrpSpPr>
        <p:grpSpPr>
          <a:xfrm>
            <a:off x="4283968" y="1239602"/>
            <a:ext cx="3917575" cy="2696628"/>
            <a:chOff x="3569524" y="1451806"/>
            <a:chExt cx="4992956" cy="3442676"/>
          </a:xfrm>
        </p:grpSpPr>
        <p:pic>
          <p:nvPicPr>
            <p:cNvPr id="12" name="Immagine 11" descr="Immagine che contiene testo, interni, monitor, cornice&#10;&#10;Descrizione generata automaticamente">
              <a:extLst>
                <a:ext uri="{FF2B5EF4-FFF2-40B4-BE49-F238E27FC236}">
                  <a16:creationId xmlns:a16="http://schemas.microsoft.com/office/drawing/2014/main" id="{32F9D360-ECF4-46D7-B5E8-4893A3177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5" t="13977" r="13154" b="11209"/>
            <a:stretch/>
          </p:blipFill>
          <p:spPr>
            <a:xfrm>
              <a:off x="3569524" y="1451806"/>
              <a:ext cx="4992956" cy="3442676"/>
            </a:xfrm>
            <a:prstGeom prst="rect">
              <a:avLst/>
            </a:prstGeom>
          </p:spPr>
        </p:pic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EDE271ED-8A98-4E6B-A5BB-7CEBE6460301}"/>
                </a:ext>
              </a:extLst>
            </p:cNvPr>
            <p:cNvSpPr/>
            <p:nvPr/>
          </p:nvSpPr>
          <p:spPr>
            <a:xfrm>
              <a:off x="3736911" y="3055994"/>
              <a:ext cx="4666300" cy="13206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71825D64-0698-4492-8B0E-E8B5F7727D95}"/>
                </a:ext>
              </a:extLst>
            </p:cNvPr>
            <p:cNvSpPr/>
            <p:nvPr/>
          </p:nvSpPr>
          <p:spPr>
            <a:xfrm>
              <a:off x="3736911" y="1620483"/>
              <a:ext cx="4666300" cy="14520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Immagine 7" descr="Immagine che contiene testo, Carattere, Elementi grafici, simbolo&#10;&#10;Descrizione generata automaticamente">
              <a:extLst>
                <a:ext uri="{FF2B5EF4-FFF2-40B4-BE49-F238E27FC236}">
                  <a16:creationId xmlns:a16="http://schemas.microsoft.com/office/drawing/2014/main" id="{2A6B0BCC-3AFF-F438-01A8-AD0B3F3D5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837" y="2461219"/>
              <a:ext cx="502076" cy="463260"/>
            </a:xfrm>
            <a:prstGeom prst="roundRect">
              <a:avLst/>
            </a:prstGeom>
          </p:spPr>
        </p:pic>
        <p:pic>
          <p:nvPicPr>
            <p:cNvPr id="11" name="Immagine 10" descr="Immagine che contiene Carattere, Elementi grafici, logo, rosso&#10;&#10;Descrizione generata automaticamente">
              <a:extLst>
                <a:ext uri="{FF2B5EF4-FFF2-40B4-BE49-F238E27FC236}">
                  <a16:creationId xmlns:a16="http://schemas.microsoft.com/office/drawing/2014/main" id="{EDC15366-254E-CD90-9DC8-00AEF474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837" y="3881405"/>
              <a:ext cx="502076" cy="463260"/>
            </a:xfrm>
            <a:prstGeom prst="roundRect">
              <a:avLst/>
            </a:prstGeom>
          </p:spPr>
        </p:pic>
        <p:pic>
          <p:nvPicPr>
            <p:cNvPr id="15" name="Immagine 14" descr="Immagine che contiene testo, Carattere, giallo, simbolo&#10;&#10;Descrizione generata automaticamente">
              <a:extLst>
                <a:ext uri="{FF2B5EF4-FFF2-40B4-BE49-F238E27FC236}">
                  <a16:creationId xmlns:a16="http://schemas.microsoft.com/office/drawing/2014/main" id="{F2798FCA-D308-842B-BE50-60B5A5D37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837" y="3411979"/>
              <a:ext cx="502076" cy="463260"/>
            </a:xfrm>
            <a:prstGeom prst="roundRect">
              <a:avLst/>
            </a:prstGeom>
          </p:spPr>
        </p:pic>
        <p:pic>
          <p:nvPicPr>
            <p:cNvPr id="20" name="Immagine 19" descr="Immagine che contiene testo, giallo, Carattere, simbolo&#10;&#10;Descrizione generata automaticamente">
              <a:extLst>
                <a:ext uri="{FF2B5EF4-FFF2-40B4-BE49-F238E27FC236}">
                  <a16:creationId xmlns:a16="http://schemas.microsoft.com/office/drawing/2014/main" id="{36BB25DB-8408-1C52-9F55-F8692A18D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1837" y="2933038"/>
              <a:ext cx="502076" cy="463260"/>
            </a:xfrm>
            <a:prstGeom prst="roundRect">
              <a:avLst/>
            </a:prstGeom>
          </p:spPr>
        </p:pic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3742FBAD-BF10-0ECB-5955-C3F93BB977B2}"/>
                </a:ext>
              </a:extLst>
            </p:cNvPr>
            <p:cNvSpPr/>
            <p:nvPr/>
          </p:nvSpPr>
          <p:spPr>
            <a:xfrm>
              <a:off x="4353423" y="2467562"/>
              <a:ext cx="1409401" cy="4503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solidFill>
                    <a:schemeClr val="tx1"/>
                  </a:solidFill>
                  <a:latin typeface="Plain Medium" panose="020B0004020202020204" charset="0"/>
                </a:rPr>
                <a:t>Indie Pop Italiano</a:t>
              </a:r>
            </a:p>
          </p:txBody>
        </p:sp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DC5F3181-2868-495C-F667-91210B10A055}"/>
                </a:ext>
              </a:extLst>
            </p:cNvPr>
            <p:cNvSpPr/>
            <p:nvPr/>
          </p:nvSpPr>
          <p:spPr>
            <a:xfrm>
              <a:off x="4363736" y="2939381"/>
              <a:ext cx="1295961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Top Hits 70 &amp; 80</a:t>
              </a:r>
            </a:p>
          </p:txBody>
        </p:sp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DE0DDF97-FDE6-151C-9B21-AC3BC90238F6}"/>
                </a:ext>
              </a:extLst>
            </p:cNvPr>
            <p:cNvSpPr/>
            <p:nvPr/>
          </p:nvSpPr>
          <p:spPr>
            <a:xfrm>
              <a:off x="6629088" y="3405636"/>
              <a:ext cx="1698157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Hit Italiane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30A67707-16DE-7AFC-8933-919ADB6829C5}"/>
                </a:ext>
              </a:extLst>
            </p:cNvPr>
            <p:cNvSpPr/>
            <p:nvPr/>
          </p:nvSpPr>
          <p:spPr>
            <a:xfrm>
              <a:off x="4377485" y="3405636"/>
              <a:ext cx="1110334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Dance </a:t>
              </a: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3D34BE69-E189-50FC-8358-E4CAA906D1C1}"/>
                </a:ext>
              </a:extLst>
            </p:cNvPr>
            <p:cNvSpPr/>
            <p:nvPr/>
          </p:nvSpPr>
          <p:spPr>
            <a:xfrm>
              <a:off x="5501567" y="3405636"/>
              <a:ext cx="1110334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Party Mix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52F63A4D-54D2-1AB8-FEDD-DFD0F440C5BA}"/>
                </a:ext>
              </a:extLst>
            </p:cNvPr>
            <p:cNvSpPr/>
            <p:nvPr/>
          </p:nvSpPr>
          <p:spPr>
            <a:xfrm>
              <a:off x="4374049" y="3875062"/>
              <a:ext cx="1347524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Natale Pop Party</a:t>
              </a:r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857CA9A4-BE14-23D3-BE61-7587C1EDF65D}"/>
                </a:ext>
              </a:extLst>
            </p:cNvPr>
            <p:cNvSpPr/>
            <p:nvPr/>
          </p:nvSpPr>
          <p:spPr>
            <a:xfrm>
              <a:off x="5738763" y="3875062"/>
              <a:ext cx="1268460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Natale Italiano</a:t>
              </a:r>
            </a:p>
          </p:txBody>
        </p: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AAF3079C-323C-F73B-A19D-D7FE881FAFFF}"/>
                </a:ext>
              </a:extLst>
            </p:cNvPr>
            <p:cNvSpPr/>
            <p:nvPr/>
          </p:nvSpPr>
          <p:spPr>
            <a:xfrm>
              <a:off x="7027848" y="3875062"/>
              <a:ext cx="1299396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Relax per le Feste</a:t>
              </a:r>
            </a:p>
          </p:txBody>
        </p:sp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01FDF7E7-1708-FD9F-4EA1-FD6915324305}"/>
                </a:ext>
              </a:extLst>
            </p:cNvPr>
            <p:cNvSpPr/>
            <p:nvPr/>
          </p:nvSpPr>
          <p:spPr>
            <a:xfrm>
              <a:off x="5800635" y="2467562"/>
              <a:ext cx="1007206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Pop Hits Italia</a:t>
              </a: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id="{B91366E3-D672-990A-E10B-8C3994B7DEC2}"/>
                </a:ext>
              </a:extLst>
            </p:cNvPr>
            <p:cNvSpPr/>
            <p:nvPr/>
          </p:nvSpPr>
          <p:spPr>
            <a:xfrm>
              <a:off x="6828465" y="2467562"/>
              <a:ext cx="1491903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Buonumore Pop</a:t>
              </a:r>
            </a:p>
          </p:txBody>
        </p: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EB597E83-2C09-089B-442B-22AF7839252A}"/>
                </a:ext>
              </a:extLst>
            </p:cNvPr>
            <p:cNvSpPr/>
            <p:nvPr/>
          </p:nvSpPr>
          <p:spPr>
            <a:xfrm>
              <a:off x="5694072" y="2939381"/>
              <a:ext cx="1295961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Pop Hits anni 80</a:t>
              </a:r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id="{979634C5-003C-4EF2-F148-1AB405E48A9A}"/>
                </a:ext>
              </a:extLst>
            </p:cNvPr>
            <p:cNvSpPr/>
            <p:nvPr/>
          </p:nvSpPr>
          <p:spPr>
            <a:xfrm>
              <a:off x="7024407" y="2939381"/>
              <a:ext cx="1295961" cy="45039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" dirty="0">
                  <a:latin typeface="Plain Medium" panose="020B0004020202020204" charset="0"/>
                </a:rPr>
                <a:t>70 Pop Party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2D0DCED9-2474-112C-AAE0-9824937A6013}"/>
                </a:ext>
              </a:extLst>
            </p:cNvPr>
            <p:cNvSpPr txBox="1"/>
            <p:nvPr/>
          </p:nvSpPr>
          <p:spPr>
            <a:xfrm>
              <a:off x="4882808" y="1661142"/>
              <a:ext cx="3527280" cy="59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chemeClr val="bg1"/>
                  </a:solidFill>
                  <a:latin typeface="Plain Medium" panose="020B0004020202020204" charset="0"/>
                </a:rPr>
                <a:t>Indie Pop Italiano</a:t>
              </a:r>
            </a:p>
            <a:p>
              <a:r>
                <a:rPr lang="it-IT" sz="800" dirty="0">
                  <a:solidFill>
                    <a:schemeClr val="bg1"/>
                  </a:solidFill>
                  <a:latin typeface="Plain Medium" panose="020B0004020202020204" charset="0"/>
                </a:rPr>
                <a:t>4:00 PM- 5:00 PM | Musica</a:t>
              </a:r>
            </a:p>
            <a:p>
              <a:r>
                <a:rPr lang="it-IT" sz="600" dirty="0">
                  <a:solidFill>
                    <a:schemeClr val="bg1"/>
                  </a:solidFill>
                  <a:latin typeface="Plain Medium" panose="020B0004020202020204" charset="0"/>
                </a:rPr>
                <a:t>I migliori video musicali dei gruppi e degli artisti indie pop preferiti dal pubblico</a:t>
              </a:r>
              <a:r>
                <a:rPr lang="it-IT" sz="600" dirty="0">
                  <a:latin typeface="Plain Medium" panose="020B0004020202020204" charset="0"/>
                </a:rPr>
                <a:t> 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3A1BACCC-FB62-23FC-C07B-DBB5C7688512}"/>
                </a:ext>
              </a:extLst>
            </p:cNvPr>
            <p:cNvSpPr txBox="1"/>
            <p:nvPr/>
          </p:nvSpPr>
          <p:spPr>
            <a:xfrm>
              <a:off x="3798960" y="2233208"/>
              <a:ext cx="790640" cy="200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bg1"/>
                  </a:solidFill>
                  <a:latin typeface="Plain Medium" panose="020B0004020202020204" charset="0"/>
                </a:rPr>
                <a:t>Musica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3C83CA9A-185C-49F9-E203-AD970C9D7070}"/>
                </a:ext>
              </a:extLst>
            </p:cNvPr>
            <p:cNvSpPr txBox="1"/>
            <p:nvPr/>
          </p:nvSpPr>
          <p:spPr>
            <a:xfrm>
              <a:off x="4762590" y="2233208"/>
              <a:ext cx="790640" cy="200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bg1"/>
                  </a:solidFill>
                  <a:latin typeface="Plain Medium" panose="020B0004020202020204" charset="0"/>
                </a:rPr>
                <a:t>4:30 PM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F97411AD-E29F-29AA-1042-E6B50333A6D5}"/>
                </a:ext>
              </a:extLst>
            </p:cNvPr>
            <p:cNvSpPr txBox="1"/>
            <p:nvPr/>
          </p:nvSpPr>
          <p:spPr>
            <a:xfrm>
              <a:off x="6001543" y="2233208"/>
              <a:ext cx="790640" cy="200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bg1"/>
                  </a:solidFill>
                  <a:latin typeface="Plain Medium" panose="020B0004020202020204" charset="0"/>
                </a:rPr>
                <a:t>5:30 PM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0825BA98-A9B5-21D9-24D5-0F1FC5E65222}"/>
                </a:ext>
              </a:extLst>
            </p:cNvPr>
            <p:cNvSpPr txBox="1"/>
            <p:nvPr/>
          </p:nvSpPr>
          <p:spPr>
            <a:xfrm>
              <a:off x="7653481" y="2233208"/>
              <a:ext cx="790640" cy="200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25" dirty="0">
                  <a:solidFill>
                    <a:schemeClr val="bg1"/>
                  </a:solidFill>
                  <a:latin typeface="Plain Medium" panose="020B0004020202020204" charset="0"/>
                </a:rPr>
                <a:t>6:00 PM</a:t>
              </a:r>
            </a:p>
          </p:txBody>
        </p: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295D7EA5-8124-C93D-4430-46B5910543C5}"/>
                </a:ext>
              </a:extLst>
            </p:cNvPr>
            <p:cNvCxnSpPr>
              <a:cxnSpLocks/>
            </p:cNvCxnSpPr>
            <p:nvPr/>
          </p:nvCxnSpPr>
          <p:spPr>
            <a:xfrm>
              <a:off x="4999684" y="2467562"/>
              <a:ext cx="0" cy="1881828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F336B704-7A2B-2A30-9830-A8BAF3B55042}"/>
                </a:ext>
              </a:extLst>
            </p:cNvPr>
            <p:cNvGrpSpPr/>
            <p:nvPr/>
          </p:nvGrpSpPr>
          <p:grpSpPr>
            <a:xfrm>
              <a:off x="3866363" y="1700791"/>
              <a:ext cx="958006" cy="576079"/>
              <a:chOff x="3095624" y="1886522"/>
              <a:chExt cx="1287031" cy="838778"/>
            </a:xfrm>
          </p:grpSpPr>
          <p:sp>
            <p:nvSpPr>
              <p:cNvPr id="45" name="Rettangolo 44">
                <a:extLst>
                  <a:ext uri="{FF2B5EF4-FFF2-40B4-BE49-F238E27FC236}">
                    <a16:creationId xmlns:a16="http://schemas.microsoft.com/office/drawing/2014/main" id="{312CD498-EFEF-7A8A-0700-011578430DDD}"/>
                  </a:ext>
                </a:extLst>
              </p:cNvPr>
              <p:cNvSpPr/>
              <p:nvPr/>
            </p:nvSpPr>
            <p:spPr>
              <a:xfrm>
                <a:off x="3806482" y="1887386"/>
                <a:ext cx="575019" cy="415637"/>
              </a:xfrm>
              <a:prstGeom prst="rect">
                <a:avLst/>
              </a:prstGeom>
              <a:solidFill>
                <a:srgbClr val="FF76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300" dirty="0">
                    <a:solidFill>
                      <a:schemeClr val="tx1"/>
                    </a:solidFill>
                    <a:latin typeface="Plain Medium" panose="020B0004020202020204" charset="0"/>
                  </a:rPr>
                  <a:t>Indie Pop Italiano</a:t>
                </a:r>
              </a:p>
            </p:txBody>
          </p:sp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5A9731B9-21C9-C3E2-3B5A-6F91183E1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97357" y="1886522"/>
                <a:ext cx="434109" cy="434109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EC8A849D-7CC7-473D-CBC2-AEED3976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5983" y="1887388"/>
                <a:ext cx="427182" cy="427182"/>
              </a:xfrm>
              <a:prstGeom prst="rect">
                <a:avLst/>
              </a:prstGeom>
            </p:spPr>
          </p:pic>
          <p:pic>
            <p:nvPicPr>
              <p:cNvPr id="43" name="Immagine 42">
                <a:extLst>
                  <a:ext uri="{FF2B5EF4-FFF2-40B4-BE49-F238E27FC236}">
                    <a16:creationId xmlns:a16="http://schemas.microsoft.com/office/drawing/2014/main" id="{41E0814A-CA5A-FB02-39A3-2A0189514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95624" y="2298118"/>
                <a:ext cx="442913" cy="427182"/>
              </a:xfrm>
              <a:prstGeom prst="rect">
                <a:avLst/>
              </a:prstGeom>
            </p:spPr>
          </p:pic>
          <p:sp>
            <p:nvSpPr>
              <p:cNvPr id="46" name="Rettangolo 45">
                <a:extLst>
                  <a:ext uri="{FF2B5EF4-FFF2-40B4-BE49-F238E27FC236}">
                    <a16:creationId xmlns:a16="http://schemas.microsoft.com/office/drawing/2014/main" id="{DB8CA5F5-0927-7568-FE21-25598EFAFB7D}"/>
                  </a:ext>
                </a:extLst>
              </p:cNvPr>
              <p:cNvSpPr/>
              <p:nvPr/>
            </p:nvSpPr>
            <p:spPr>
              <a:xfrm>
                <a:off x="3528290" y="2294315"/>
                <a:ext cx="524780" cy="430102"/>
              </a:xfrm>
              <a:prstGeom prst="rect">
                <a:avLst/>
              </a:prstGeom>
              <a:solidFill>
                <a:srgbClr val="FF76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300" dirty="0">
                    <a:solidFill>
                      <a:schemeClr val="tx1"/>
                    </a:solidFill>
                    <a:latin typeface="Plain Medium" panose="020B0004020202020204" charset="0"/>
                  </a:rPr>
                  <a:t>Indie Pop Italiano</a:t>
                </a:r>
              </a:p>
            </p:txBody>
          </p:sp>
          <p:pic>
            <p:nvPicPr>
              <p:cNvPr id="44" name="Immagine 43">
                <a:extLst>
                  <a:ext uri="{FF2B5EF4-FFF2-40B4-BE49-F238E27FC236}">
                    <a16:creationId xmlns:a16="http://schemas.microsoft.com/office/drawing/2014/main" id="{D3801921-FFB2-F443-2C68-8AABDCF3F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8546" y="2291140"/>
                <a:ext cx="434109" cy="434109"/>
              </a:xfrm>
              <a:prstGeom prst="rect">
                <a:avLst/>
              </a:prstGeom>
            </p:spPr>
          </p:pic>
        </p:grpSp>
      </p:grpSp>
      <p:sp>
        <p:nvSpPr>
          <p:cNvPr id="6" name="CasellaDiTesto 4">
            <a:extLst>
              <a:ext uri="{FF2B5EF4-FFF2-40B4-BE49-F238E27FC236}">
                <a16:creationId xmlns:a16="http://schemas.microsoft.com/office/drawing/2014/main" id="{5CD49447-BB80-4DAE-8DEB-1FDD142F4989}"/>
              </a:ext>
            </a:extLst>
          </p:cNvPr>
          <p:cNvSpPr txBox="1"/>
          <p:nvPr/>
        </p:nvSpPr>
        <p:spPr>
          <a:xfrm>
            <a:off x="1583668" y="682394"/>
            <a:ext cx="6408712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3" lvl="1" indent="-85723"/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Impaginazione sui canali FAST</a:t>
            </a:r>
            <a:endParaRPr lang="it-IT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4E38A194-3DB6-87C5-4EF3-B6CA8B0868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696321"/>
            <a:ext cx="964725" cy="243444"/>
          </a:xfrm>
          <a:prstGeom prst="rect">
            <a:avLst/>
          </a:prstGeom>
          <a:ln>
            <a:noFill/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53E4AE1-B553-E345-A0A5-43383876BA1E}"/>
              </a:ext>
            </a:extLst>
          </p:cNvPr>
          <p:cNvGrpSpPr/>
          <p:nvPr/>
        </p:nvGrpSpPr>
        <p:grpSpPr>
          <a:xfrm>
            <a:off x="1691680" y="4153437"/>
            <a:ext cx="6953760" cy="708975"/>
            <a:chOff x="228598" y="1699369"/>
            <a:chExt cx="11727111" cy="1092633"/>
          </a:xfrm>
        </p:grpSpPr>
        <p:sp>
          <p:nvSpPr>
            <p:cNvPr id="2" name="Diamond 25">
              <a:extLst>
                <a:ext uri="{FF2B5EF4-FFF2-40B4-BE49-F238E27FC236}">
                  <a16:creationId xmlns:a16="http://schemas.microsoft.com/office/drawing/2014/main" id="{6DD8696A-4C21-5346-AF2B-1D9B71B52DF7}"/>
                </a:ext>
              </a:extLst>
            </p:cNvPr>
            <p:cNvSpPr/>
            <p:nvPr/>
          </p:nvSpPr>
          <p:spPr>
            <a:xfrm>
              <a:off x="3992062" y="1941262"/>
              <a:ext cx="190322" cy="190322"/>
            </a:xfrm>
            <a:prstGeom prst="diamond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endPara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42BA3C0D-16F9-ED44-849E-6B5C6E0055E7}"/>
                </a:ext>
              </a:extLst>
            </p:cNvPr>
            <p:cNvSpPr/>
            <p:nvPr/>
          </p:nvSpPr>
          <p:spPr>
            <a:xfrm>
              <a:off x="8001923" y="1941262"/>
              <a:ext cx="190322" cy="190322"/>
            </a:xfrm>
            <a:prstGeom prst="diamond">
              <a:avLst/>
            </a:prstGeom>
            <a:solidFill>
              <a:schemeClr val="bg1"/>
            </a:solidFill>
          </p:spPr>
          <p:txBody>
            <a:bodyPr lIns="0" tIns="0" rIns="0" bIns="0" rtlCol="0" anchor="t">
              <a:noAutofit/>
            </a:bodyPr>
            <a:lstStyle/>
            <a:p>
              <a:pPr>
                <a:lnSpc>
                  <a:spcPct val="90000"/>
                </a:lnSpc>
                <a:spcAft>
                  <a:spcPts val="450"/>
                </a:spcAft>
              </a:pPr>
              <a:endPara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71AF7546-3CFA-8141-BD24-1653D71CE463}"/>
                </a:ext>
              </a:extLst>
            </p:cNvPr>
            <p:cNvSpPr txBox="1"/>
            <p:nvPr/>
          </p:nvSpPr>
          <p:spPr>
            <a:xfrm>
              <a:off x="1427012" y="2535865"/>
              <a:ext cx="1310563" cy="256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en-US" sz="1200" spc="-38" dirty="0">
                  <a:solidFill>
                    <a:srgbClr val="CCCCFF">
                      <a:alpha val="6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3-4 clip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12E1F5-8B9B-9D47-9E6A-6285550D2173}"/>
                </a:ext>
              </a:extLst>
            </p:cNvPr>
            <p:cNvSpPr txBox="1"/>
            <p:nvPr/>
          </p:nvSpPr>
          <p:spPr>
            <a:xfrm>
              <a:off x="3383559" y="2535865"/>
              <a:ext cx="1407325" cy="256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en-US" sz="1200" spc="-3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min break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593F51-5F51-314B-AB79-784EEF9AF52B}"/>
                </a:ext>
              </a:extLst>
            </p:cNvPr>
            <p:cNvSpPr txBox="1"/>
            <p:nvPr/>
          </p:nvSpPr>
          <p:spPr>
            <a:xfrm>
              <a:off x="7393422" y="2535865"/>
              <a:ext cx="1407325" cy="256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en-US" sz="1200" spc="-38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min break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F88FC5-F91C-274D-8E0B-5D5201DD220B}"/>
                </a:ext>
              </a:extLst>
            </p:cNvPr>
            <p:cNvSpPr txBox="1"/>
            <p:nvPr/>
          </p:nvSpPr>
          <p:spPr>
            <a:xfrm>
              <a:off x="5439507" y="2535865"/>
              <a:ext cx="1310563" cy="256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en-US" sz="1200" spc="-38" dirty="0">
                  <a:solidFill>
                    <a:srgbClr val="CCCCFF">
                      <a:alpha val="6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3-4 clip</a:t>
              </a:r>
            </a:p>
          </p:txBody>
        </p:sp>
        <p:sp>
          <p:nvSpPr>
            <p:cNvPr id="16" name="TextBox 37">
              <a:extLst>
                <a:ext uri="{FF2B5EF4-FFF2-40B4-BE49-F238E27FC236}">
                  <a16:creationId xmlns:a16="http://schemas.microsoft.com/office/drawing/2014/main" id="{C06032FE-A8EF-534A-83A1-34F6D42EC1A4}"/>
                </a:ext>
              </a:extLst>
            </p:cNvPr>
            <p:cNvSpPr txBox="1"/>
            <p:nvPr/>
          </p:nvSpPr>
          <p:spPr>
            <a:xfrm>
              <a:off x="9446732" y="2535865"/>
              <a:ext cx="1310563" cy="256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900"/>
                </a:spcAft>
              </a:pPr>
              <a:r>
                <a:rPr lang="en-US" sz="1200" spc="-38" dirty="0">
                  <a:solidFill>
                    <a:srgbClr val="CCCCFF">
                      <a:alpha val="6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3-4 clip</a:t>
              </a:r>
            </a:p>
          </p:txBody>
        </p:sp>
        <p:cxnSp>
          <p:nvCxnSpPr>
            <p:cNvPr id="21" name="Straight Connector 5">
              <a:extLst>
                <a:ext uri="{FF2B5EF4-FFF2-40B4-BE49-F238E27FC236}">
                  <a16:creationId xmlns:a16="http://schemas.microsoft.com/office/drawing/2014/main" id="{C3AAF308-21C2-B943-B195-4C2AA7911601}"/>
                </a:ext>
              </a:extLst>
            </p:cNvPr>
            <p:cNvCxnSpPr>
              <a:cxnSpLocks/>
            </p:cNvCxnSpPr>
            <p:nvPr/>
          </p:nvCxnSpPr>
          <p:spPr>
            <a:xfrm>
              <a:off x="4087223" y="2122348"/>
              <a:ext cx="0" cy="404282"/>
            </a:xfrm>
            <a:prstGeom prst="line">
              <a:avLst/>
            </a:prstGeom>
            <a:ln w="19050" cap="sq">
              <a:solidFill>
                <a:srgbClr val="CCCCFF">
                  <a:alpha val="50000"/>
                </a:srgb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D633A98-4558-194E-828A-E72E949CF89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084" y="2122348"/>
              <a:ext cx="0" cy="404283"/>
            </a:xfrm>
            <a:prstGeom prst="line">
              <a:avLst/>
            </a:prstGeom>
            <a:ln w="19050" cap="sq">
              <a:solidFill>
                <a:srgbClr val="CCCCFF">
                  <a:alpha val="50000"/>
                </a:srgbClr>
              </a:solidFill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BF8C4A1-1870-E749-8D95-45F16CFA1078}"/>
                </a:ext>
              </a:extLst>
            </p:cNvPr>
            <p:cNvGrpSpPr/>
            <p:nvPr/>
          </p:nvGrpSpPr>
          <p:grpSpPr>
            <a:xfrm>
              <a:off x="228598" y="1699369"/>
              <a:ext cx="1198414" cy="674108"/>
              <a:chOff x="228598" y="1699369"/>
              <a:chExt cx="1198414" cy="674108"/>
            </a:xfrm>
          </p:grpSpPr>
          <p:sp>
            <p:nvSpPr>
              <p:cNvPr id="70" name="Rectangle 20">
                <a:extLst>
                  <a:ext uri="{FF2B5EF4-FFF2-40B4-BE49-F238E27FC236}">
                    <a16:creationId xmlns:a16="http://schemas.microsoft.com/office/drawing/2014/main" id="{6E2C4B6B-411E-624F-810B-CE023CCAEC34}"/>
                  </a:ext>
                </a:extLst>
              </p:cNvPr>
              <p:cNvSpPr/>
              <p:nvPr/>
            </p:nvSpPr>
            <p:spPr>
              <a:xfrm>
                <a:off x="228598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riangle 45">
                <a:extLst>
                  <a:ext uri="{FF2B5EF4-FFF2-40B4-BE49-F238E27FC236}">
                    <a16:creationId xmlns:a16="http://schemas.microsoft.com/office/drawing/2014/main" id="{9694BF0E-9DF4-F44C-8249-9178B39CD0FC}"/>
                  </a:ext>
                </a:extLst>
              </p:cNvPr>
              <p:cNvSpPr/>
              <p:nvPr/>
            </p:nvSpPr>
            <p:spPr>
              <a:xfrm rot="5400000">
                <a:off x="736315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E9DEEAA-9498-3F4B-B567-B35A6DC75C95}"/>
                </a:ext>
              </a:extLst>
            </p:cNvPr>
            <p:cNvGrpSpPr/>
            <p:nvPr/>
          </p:nvGrpSpPr>
          <p:grpSpPr>
            <a:xfrm>
              <a:off x="1483086" y="1699369"/>
              <a:ext cx="1198414" cy="674108"/>
              <a:chOff x="1483086" y="1699369"/>
              <a:chExt cx="1198414" cy="674108"/>
            </a:xfrm>
          </p:grpSpPr>
          <p:sp>
            <p:nvSpPr>
              <p:cNvPr id="68" name="Rectangle 22">
                <a:extLst>
                  <a:ext uri="{FF2B5EF4-FFF2-40B4-BE49-F238E27FC236}">
                    <a16:creationId xmlns:a16="http://schemas.microsoft.com/office/drawing/2014/main" id="{D90DCB66-4AD9-0F4F-BBEB-D0114934B6FC}"/>
                  </a:ext>
                </a:extLst>
              </p:cNvPr>
              <p:cNvSpPr/>
              <p:nvPr/>
            </p:nvSpPr>
            <p:spPr>
              <a:xfrm>
                <a:off x="1483086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riangle 46">
                <a:extLst>
                  <a:ext uri="{FF2B5EF4-FFF2-40B4-BE49-F238E27FC236}">
                    <a16:creationId xmlns:a16="http://schemas.microsoft.com/office/drawing/2014/main" id="{41FE4353-4D09-1441-AAE6-35C3C0107666}"/>
                  </a:ext>
                </a:extLst>
              </p:cNvPr>
              <p:cNvSpPr/>
              <p:nvPr/>
            </p:nvSpPr>
            <p:spPr>
              <a:xfrm rot="5400000">
                <a:off x="1988899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EC9BED-D0DA-A845-B7ED-2C72B111DD64}"/>
                </a:ext>
              </a:extLst>
            </p:cNvPr>
            <p:cNvGrpSpPr/>
            <p:nvPr/>
          </p:nvGrpSpPr>
          <p:grpSpPr>
            <a:xfrm>
              <a:off x="2737574" y="1699369"/>
              <a:ext cx="1198414" cy="674108"/>
              <a:chOff x="2737574" y="1699369"/>
              <a:chExt cx="1198414" cy="674108"/>
            </a:xfrm>
          </p:grpSpPr>
          <p:sp>
            <p:nvSpPr>
              <p:cNvPr id="66" name="Rectangle 23">
                <a:extLst>
                  <a:ext uri="{FF2B5EF4-FFF2-40B4-BE49-F238E27FC236}">
                    <a16:creationId xmlns:a16="http://schemas.microsoft.com/office/drawing/2014/main" id="{2AF5729B-9D22-484D-9281-DF9525FB87F6}"/>
                  </a:ext>
                </a:extLst>
              </p:cNvPr>
              <p:cNvSpPr/>
              <p:nvPr/>
            </p:nvSpPr>
            <p:spPr>
              <a:xfrm>
                <a:off x="2737574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Triangle 47">
                <a:extLst>
                  <a:ext uri="{FF2B5EF4-FFF2-40B4-BE49-F238E27FC236}">
                    <a16:creationId xmlns:a16="http://schemas.microsoft.com/office/drawing/2014/main" id="{8861E7C5-EAAE-9C46-9C0F-D1D299072A3D}"/>
                  </a:ext>
                </a:extLst>
              </p:cNvPr>
              <p:cNvSpPr/>
              <p:nvPr/>
            </p:nvSpPr>
            <p:spPr>
              <a:xfrm rot="5400000">
                <a:off x="3250496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1F7CBC3-1CB7-1C44-BC6F-40C4E0216680}"/>
                </a:ext>
              </a:extLst>
            </p:cNvPr>
            <p:cNvGrpSpPr/>
            <p:nvPr/>
          </p:nvGrpSpPr>
          <p:grpSpPr>
            <a:xfrm>
              <a:off x="4238458" y="1699369"/>
              <a:ext cx="1198414" cy="674108"/>
              <a:chOff x="4238458" y="1699369"/>
              <a:chExt cx="1198414" cy="674108"/>
            </a:xfrm>
          </p:grpSpPr>
          <p:sp>
            <p:nvSpPr>
              <p:cNvPr id="42" name="Rectangle 26">
                <a:extLst>
                  <a:ext uri="{FF2B5EF4-FFF2-40B4-BE49-F238E27FC236}">
                    <a16:creationId xmlns:a16="http://schemas.microsoft.com/office/drawing/2014/main" id="{C8C4DC42-1B30-5E40-80C5-04366445C303}"/>
                  </a:ext>
                </a:extLst>
              </p:cNvPr>
              <p:cNvSpPr/>
              <p:nvPr/>
            </p:nvSpPr>
            <p:spPr>
              <a:xfrm>
                <a:off x="4238458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riangle 48">
                <a:extLst>
                  <a:ext uri="{FF2B5EF4-FFF2-40B4-BE49-F238E27FC236}">
                    <a16:creationId xmlns:a16="http://schemas.microsoft.com/office/drawing/2014/main" id="{B12A67E7-ACB6-CC40-9E83-4A2088B49B07}"/>
                  </a:ext>
                </a:extLst>
              </p:cNvPr>
              <p:cNvSpPr/>
              <p:nvPr/>
            </p:nvSpPr>
            <p:spPr>
              <a:xfrm rot="5400000">
                <a:off x="4746175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" name="Group 58">
              <a:extLst>
                <a:ext uri="{FF2B5EF4-FFF2-40B4-BE49-F238E27FC236}">
                  <a16:creationId xmlns:a16="http://schemas.microsoft.com/office/drawing/2014/main" id="{2833E619-D337-5541-8BB6-2D42DA70D874}"/>
                </a:ext>
              </a:extLst>
            </p:cNvPr>
            <p:cNvGrpSpPr/>
            <p:nvPr/>
          </p:nvGrpSpPr>
          <p:grpSpPr>
            <a:xfrm>
              <a:off x="5492947" y="1699369"/>
              <a:ext cx="1198414" cy="674108"/>
              <a:chOff x="5492947" y="1699369"/>
              <a:chExt cx="1198414" cy="674108"/>
            </a:xfrm>
          </p:grpSpPr>
          <p:sp>
            <p:nvSpPr>
              <p:cNvPr id="36" name="Rectangle 27">
                <a:extLst>
                  <a:ext uri="{FF2B5EF4-FFF2-40B4-BE49-F238E27FC236}">
                    <a16:creationId xmlns:a16="http://schemas.microsoft.com/office/drawing/2014/main" id="{1DA88467-C65E-4040-8E32-BDD95FC76FD0}"/>
                  </a:ext>
                </a:extLst>
              </p:cNvPr>
              <p:cNvSpPr/>
              <p:nvPr/>
            </p:nvSpPr>
            <p:spPr>
              <a:xfrm>
                <a:off x="5492947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riangle 49">
                <a:extLst>
                  <a:ext uri="{FF2B5EF4-FFF2-40B4-BE49-F238E27FC236}">
                    <a16:creationId xmlns:a16="http://schemas.microsoft.com/office/drawing/2014/main" id="{CA0C7CBD-EB8C-B045-AF3C-E6824CFBDD69}"/>
                  </a:ext>
                </a:extLst>
              </p:cNvPr>
              <p:cNvSpPr/>
              <p:nvPr/>
            </p:nvSpPr>
            <p:spPr>
              <a:xfrm rot="5400000">
                <a:off x="6008355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9BB0FA9-B37E-8B43-B118-49AB6BEBAA85}"/>
                </a:ext>
              </a:extLst>
            </p:cNvPr>
            <p:cNvGrpSpPr/>
            <p:nvPr/>
          </p:nvGrpSpPr>
          <p:grpSpPr>
            <a:xfrm>
              <a:off x="6747435" y="1699369"/>
              <a:ext cx="1198414" cy="674108"/>
              <a:chOff x="6747435" y="1699369"/>
              <a:chExt cx="1198414" cy="67410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7C2DDA1-9352-8E40-888F-277E6A5D013C}"/>
                  </a:ext>
                </a:extLst>
              </p:cNvPr>
              <p:cNvSpPr/>
              <p:nvPr/>
            </p:nvSpPr>
            <p:spPr>
              <a:xfrm>
                <a:off x="6747435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riangle 50">
                <a:extLst>
                  <a:ext uri="{FF2B5EF4-FFF2-40B4-BE49-F238E27FC236}">
                    <a16:creationId xmlns:a16="http://schemas.microsoft.com/office/drawing/2014/main" id="{AD7F7008-C719-1C4F-B008-7D8F6D02CF89}"/>
                  </a:ext>
                </a:extLst>
              </p:cNvPr>
              <p:cNvSpPr/>
              <p:nvPr/>
            </p:nvSpPr>
            <p:spPr>
              <a:xfrm rot="5400000">
                <a:off x="7260356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AE079C7-2C07-694C-B0E3-BCC6F2A4DC69}"/>
                </a:ext>
              </a:extLst>
            </p:cNvPr>
            <p:cNvGrpSpPr/>
            <p:nvPr/>
          </p:nvGrpSpPr>
          <p:grpSpPr>
            <a:xfrm>
              <a:off x="8248319" y="1699369"/>
              <a:ext cx="1198414" cy="674108"/>
              <a:chOff x="8248319" y="1699369"/>
              <a:chExt cx="1198414" cy="67410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7132630-0143-9548-9078-D7F480B62DF9}"/>
                  </a:ext>
                </a:extLst>
              </p:cNvPr>
              <p:cNvSpPr/>
              <p:nvPr/>
            </p:nvSpPr>
            <p:spPr>
              <a:xfrm>
                <a:off x="8248319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47630734-2C7C-2D41-9767-CBCADBCEB3AD}"/>
                  </a:ext>
                </a:extLst>
              </p:cNvPr>
              <p:cNvSpPr/>
              <p:nvPr/>
            </p:nvSpPr>
            <p:spPr>
              <a:xfrm rot="5400000">
                <a:off x="8756036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1792EE-8157-8340-A49F-473C872826D9}"/>
                </a:ext>
              </a:extLst>
            </p:cNvPr>
            <p:cNvGrpSpPr/>
            <p:nvPr/>
          </p:nvGrpSpPr>
          <p:grpSpPr>
            <a:xfrm>
              <a:off x="9502807" y="1699369"/>
              <a:ext cx="1198414" cy="674108"/>
              <a:chOff x="9502807" y="1699369"/>
              <a:chExt cx="1198414" cy="674108"/>
            </a:xfrm>
          </p:grpSpPr>
          <p:sp>
            <p:nvSpPr>
              <p:cNvPr id="23" name="Rectangle 31">
                <a:extLst>
                  <a:ext uri="{FF2B5EF4-FFF2-40B4-BE49-F238E27FC236}">
                    <a16:creationId xmlns:a16="http://schemas.microsoft.com/office/drawing/2014/main" id="{38FD3385-84A9-144B-888F-CE3B4EC40D07}"/>
                  </a:ext>
                </a:extLst>
              </p:cNvPr>
              <p:cNvSpPr/>
              <p:nvPr/>
            </p:nvSpPr>
            <p:spPr>
              <a:xfrm>
                <a:off x="9502807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riangle 52">
                <a:extLst>
                  <a:ext uri="{FF2B5EF4-FFF2-40B4-BE49-F238E27FC236}">
                    <a16:creationId xmlns:a16="http://schemas.microsoft.com/office/drawing/2014/main" id="{6BE2C113-82BD-E940-8E0B-785E9C0902E6}"/>
                  </a:ext>
                </a:extLst>
              </p:cNvPr>
              <p:cNvSpPr/>
              <p:nvPr/>
            </p:nvSpPr>
            <p:spPr>
              <a:xfrm rot="5400000">
                <a:off x="10010524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5D6D07-8D0F-9440-A5BC-6D18041B5AC9}"/>
                </a:ext>
              </a:extLst>
            </p:cNvPr>
            <p:cNvGrpSpPr/>
            <p:nvPr/>
          </p:nvGrpSpPr>
          <p:grpSpPr>
            <a:xfrm>
              <a:off x="10757295" y="1699369"/>
              <a:ext cx="1198414" cy="674108"/>
              <a:chOff x="10757295" y="1699369"/>
              <a:chExt cx="1198414" cy="67410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6FB174B-8839-8F46-8E31-FDE3443FCCC3}"/>
                  </a:ext>
                </a:extLst>
              </p:cNvPr>
              <p:cNvSpPr/>
              <p:nvPr/>
            </p:nvSpPr>
            <p:spPr>
              <a:xfrm>
                <a:off x="10757295" y="1699369"/>
                <a:ext cx="1198414" cy="674108"/>
              </a:xfrm>
              <a:prstGeom prst="rect">
                <a:avLst/>
              </a:prstGeom>
              <a:solidFill>
                <a:srgbClr val="CCCCFF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riangle 53">
                <a:extLst>
                  <a:ext uri="{FF2B5EF4-FFF2-40B4-BE49-F238E27FC236}">
                    <a16:creationId xmlns:a16="http://schemas.microsoft.com/office/drawing/2014/main" id="{798CE8B1-6EE1-8D43-ABDF-3094630A3E29}"/>
                  </a:ext>
                </a:extLst>
              </p:cNvPr>
              <p:cNvSpPr/>
              <p:nvPr/>
            </p:nvSpPr>
            <p:spPr>
              <a:xfrm rot="5400000">
                <a:off x="11265012" y="1943522"/>
                <a:ext cx="182980" cy="185802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lIns="0" tIns="0" rIns="0" bIns="0" rtlCol="0" anchor="t">
                <a:noAutofit/>
              </a:bodyPr>
              <a:lstStyle/>
              <a:p>
                <a:pPr>
                  <a:lnSpc>
                    <a:spcPct val="90000"/>
                  </a:lnSpc>
                  <a:spcAft>
                    <a:spcPts val="450"/>
                  </a:spcAft>
                </a:pP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A9925010-74DD-2B0C-0D6B-489A4794D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r="19733"/>
          <a:stretch/>
        </p:blipFill>
        <p:spPr bwMode="auto">
          <a:xfrm>
            <a:off x="2182729" y="1542062"/>
            <a:ext cx="1699693" cy="164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5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B600FE7-DB3B-2648-A31E-BAAEA9214AC2}"/>
              </a:ext>
            </a:extLst>
          </p:cNvPr>
          <p:cNvSpPr/>
          <p:nvPr/>
        </p:nvSpPr>
        <p:spPr>
          <a:xfrm rot="16200000">
            <a:off x="1655975" y="1707953"/>
            <a:ext cx="2412267" cy="2195646"/>
          </a:xfrm>
          <a:prstGeom prst="rect">
            <a:avLst/>
          </a:prstGeom>
          <a:solidFill>
            <a:srgbClr val="E929CC"/>
          </a:solidFill>
        </p:spPr>
        <p:txBody>
          <a:bodyPr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AD437C-E455-2146-9E74-5530C8372F18}"/>
              </a:ext>
            </a:extLst>
          </p:cNvPr>
          <p:cNvSpPr/>
          <p:nvPr/>
        </p:nvSpPr>
        <p:spPr>
          <a:xfrm rot="16200000">
            <a:off x="4068244" y="1707951"/>
            <a:ext cx="2412267" cy="2195645"/>
          </a:xfrm>
          <a:prstGeom prst="rect">
            <a:avLst/>
          </a:prstGeom>
          <a:solidFill>
            <a:srgbClr val="0060D1"/>
          </a:solidFill>
        </p:spPr>
        <p:txBody>
          <a:bodyPr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0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F583CC-D4F1-5640-AE94-AEC6CFD439BC}"/>
              </a:ext>
            </a:extLst>
          </p:cNvPr>
          <p:cNvSpPr/>
          <p:nvPr/>
        </p:nvSpPr>
        <p:spPr>
          <a:xfrm rot="16200000">
            <a:off x="6444509" y="1707953"/>
            <a:ext cx="2412269" cy="2195646"/>
          </a:xfrm>
          <a:prstGeom prst="rect">
            <a:avLst/>
          </a:prstGeom>
          <a:solidFill>
            <a:srgbClr val="CCCCFF"/>
          </a:solidFill>
        </p:spPr>
        <p:txBody>
          <a:bodyPr lIns="0" tIns="0" rIns="0" bIns="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91E43B-42FE-204E-8C40-FF36A33B1518}"/>
              </a:ext>
            </a:extLst>
          </p:cNvPr>
          <p:cNvSpPr txBox="1"/>
          <p:nvPr/>
        </p:nvSpPr>
        <p:spPr>
          <a:xfrm>
            <a:off x="1928278" y="1923678"/>
            <a:ext cx="185163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it-IT" sz="160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Soluzione alternativa da proporre ai clienti che cercano un planning CTV </a:t>
            </a:r>
            <a:r>
              <a:rPr lang="it-IT" sz="1600" spc="-7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60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out of YT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3CF10C-8D6B-1842-ADC8-16025A76AB45}"/>
              </a:ext>
            </a:extLst>
          </p:cNvPr>
          <p:cNvSpPr txBox="1"/>
          <p:nvPr/>
        </p:nvSpPr>
        <p:spPr>
          <a:xfrm>
            <a:off x="4340545" y="1923678"/>
            <a:ext cx="170252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it-IT" sz="1600" spc="-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Affollamento light con formati no skip</a:t>
            </a:r>
            <a:endParaRPr lang="en-US" sz="1600" spc="-75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19C717-E447-BF49-940E-AF350E13AB7C}"/>
              </a:ext>
            </a:extLst>
          </p:cNvPr>
          <p:cNvSpPr txBox="1"/>
          <p:nvPr/>
        </p:nvSpPr>
        <p:spPr>
          <a:xfrm>
            <a:off x="6716812" y="1923678"/>
            <a:ext cx="1919150" cy="1531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Presidio del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musicale per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eccellenza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CTV </a:t>
            </a:r>
          </a:p>
          <a:p>
            <a:pPr>
              <a:spcAft>
                <a:spcPts val="900"/>
              </a:spcAft>
            </a:pP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ricorrenze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tramite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canali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dedicati</a:t>
            </a:r>
            <a:r>
              <a:rPr lang="en-US" sz="16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(es. Natale, </a:t>
            </a:r>
            <a:r>
              <a:rPr lang="en-US" sz="1200" spc="-75" dirty="0" err="1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Sanremo</a:t>
            </a:r>
            <a:r>
              <a:rPr lang="en-US" sz="1200" spc="-75" dirty="0">
                <a:solidFill>
                  <a:srgbClr val="003E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…)</a:t>
            </a:r>
            <a:endParaRPr lang="en-US" sz="1600" spc="-75" dirty="0">
              <a:solidFill>
                <a:srgbClr val="003E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CF865A-4B69-3282-BE77-4A5E044EAC92}"/>
              </a:ext>
            </a:extLst>
          </p:cNvPr>
          <p:cNvSpPr txBox="1"/>
          <p:nvPr/>
        </p:nvSpPr>
        <p:spPr>
          <a:xfrm>
            <a:off x="1655676" y="663538"/>
            <a:ext cx="612000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plus dei canali 		su tv connessa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7B61366-F0F5-C251-8F1C-22C5E9416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26482"/>
            <a:ext cx="964725" cy="2434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0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DD71A93-B10E-6F08-920A-17E352656841}"/>
              </a:ext>
            </a:extLst>
          </p:cNvPr>
          <p:cNvSpPr/>
          <p:nvPr/>
        </p:nvSpPr>
        <p:spPr>
          <a:xfrm>
            <a:off x="755576" y="1197159"/>
            <a:ext cx="7776864" cy="648072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27A26F-0EDA-9732-3D6D-0DC96CEC3752}"/>
              </a:ext>
            </a:extLst>
          </p:cNvPr>
          <p:cNvSpPr txBox="1"/>
          <p:nvPr/>
        </p:nvSpPr>
        <p:spPr>
          <a:xfrm>
            <a:off x="755576" y="638272"/>
            <a:ext cx="763284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offerta </a:t>
            </a:r>
            <a:r>
              <a:rPr lang="it-IT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chemeClr val="bg1"/>
                </a:solidFill>
                <a:latin typeface="Wingdings" panose="05000000000000000000" pitchFamily="2" charset="2"/>
                <a:cs typeface="Arial" panose="020B0604020202020204" pitchFamily="34" charset="0"/>
              </a:rPr>
              <a:t>è</a:t>
            </a:r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venditori a consulenti</a:t>
            </a:r>
          </a:p>
          <a:p>
            <a:endParaRPr lang="it-IT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 di più dobbiamo garantire ai clienti una base solida di comunicazione necessaria per raggiungere obiettivi di copertura </a:t>
            </a:r>
          </a:p>
          <a:p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1800"/>
              </a:spcAft>
              <a:buSzPct val="20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Limitare i micro-planning</a:t>
            </a:r>
          </a:p>
          <a:p>
            <a:pPr marL="742950" lvl="1" indent="-285750">
              <a:spcAft>
                <a:spcPts val="1800"/>
              </a:spcAft>
              <a:buSzPct val="20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Abbinare traffico in ROS a supporto di planning a target o su contenuto</a:t>
            </a:r>
          </a:p>
          <a:p>
            <a:pPr marL="742950" lvl="1" indent="-285750">
              <a:spcAft>
                <a:spcPts val="1800"/>
              </a:spcAft>
              <a:buSzPct val="20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Limitare gli incroci esasperati (esempio se incrocio tra socio-demo e geo, limitare geo all’area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nielsen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1800"/>
              </a:spcAft>
              <a:buSzPct val="20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Definitivamente respingere planning su socio-demo che non abbiano le corrette quote (max 40% su Rai) sui diversi editori</a:t>
            </a:r>
          </a:p>
          <a:p>
            <a:pPr marL="742950" lvl="1" indent="-285750">
              <a:spcAft>
                <a:spcPts val="1800"/>
              </a:spcAft>
              <a:buSzPct val="200000"/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Farsi riconoscere il corretto valore del traffico con dato</a:t>
            </a:r>
            <a:endParaRPr lang="it-IT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C3F4E7B-29A6-390E-8E0E-FD8A3530B24E}"/>
              </a:ext>
            </a:extLst>
          </p:cNvPr>
          <p:cNvCxnSpPr/>
          <p:nvPr/>
        </p:nvCxnSpPr>
        <p:spPr>
          <a:xfrm>
            <a:off x="683568" y="2247714"/>
            <a:ext cx="8100900" cy="0"/>
          </a:xfrm>
          <a:prstGeom prst="line">
            <a:avLst/>
          </a:prstGeom>
          <a:ln w="38100">
            <a:solidFill>
              <a:srgbClr val="3C5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F167E2CF-9768-14B9-6A75-8933E3F7CA6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92" y="1580068"/>
            <a:ext cx="2520000" cy="144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D7FC87-5148-3E3E-7B39-8B071C2CA6B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41216" y="1579962"/>
            <a:ext cx="2520000" cy="1440000"/>
          </a:xfrm>
          <a:prstGeom prst="rect">
            <a:avLst/>
          </a:prstGeom>
        </p:spPr>
      </p:pic>
      <p:pic>
        <p:nvPicPr>
          <p:cNvPr id="2056" name="Picture 8" descr="Un Passo dal Cielo 8: quando esce, trama, episodi e streaming">
            <a:extLst>
              <a:ext uri="{FF2B5EF4-FFF2-40B4-BE49-F238E27FC236}">
                <a16:creationId xmlns:a16="http://schemas.microsoft.com/office/drawing/2014/main" id="{8D4B745E-62FA-8C6A-60E3-9E17591B544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76" y="3075806"/>
            <a:ext cx="25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670E956-3891-24F5-9568-2403212CF34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3426" r="4166"/>
          <a:stretch/>
        </p:blipFill>
        <p:spPr>
          <a:xfrm>
            <a:off x="3780193" y="3075806"/>
            <a:ext cx="2520000" cy="144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044FE3-7EC1-75D9-0BF9-EAEA07525617}"/>
              </a:ext>
            </a:extLst>
          </p:cNvPr>
          <p:cNvSpPr txBox="1"/>
          <p:nvPr/>
        </p:nvSpPr>
        <p:spPr>
          <a:xfrm>
            <a:off x="827863" y="2571750"/>
            <a:ext cx="2520001" cy="6593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600" b="0" dirty="0"/>
              <a:t>4 sere su 7 </a:t>
            </a:r>
          </a:p>
          <a:p>
            <a:pPr algn="l"/>
            <a:r>
              <a:rPr lang="it-IT" sz="1600" b="0" dirty="0"/>
              <a:t>con le storie più amate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D50BEB-AB53-7912-D5D5-7DC07DF3C497}"/>
              </a:ext>
            </a:extLst>
          </p:cNvPr>
          <p:cNvSpPr txBox="1"/>
          <p:nvPr/>
        </p:nvSpPr>
        <p:spPr>
          <a:xfrm>
            <a:off x="683569" y="1876412"/>
            <a:ext cx="1800200" cy="6593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400" dirty="0"/>
              <a:t>fiction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F9AA0F-FF75-6545-838E-AA9326C04774}"/>
              </a:ext>
            </a:extLst>
          </p:cNvPr>
          <p:cNvSpPr txBox="1"/>
          <p:nvPr/>
        </p:nvSpPr>
        <p:spPr>
          <a:xfrm>
            <a:off x="3815916" y="2739644"/>
            <a:ext cx="1044116" cy="28031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100" b="0" dirty="0"/>
              <a:t>Stagione 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1CC7F3B-4847-2605-6580-24B939DBC19D}"/>
              </a:ext>
            </a:extLst>
          </p:cNvPr>
          <p:cNvSpPr txBox="1"/>
          <p:nvPr/>
        </p:nvSpPr>
        <p:spPr>
          <a:xfrm>
            <a:off x="6371920" y="2744396"/>
            <a:ext cx="1044116" cy="28031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100" b="0" dirty="0"/>
              <a:t>Stagione 4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EA37BEB-7C5C-C8A1-0AE5-EE73B01871E9}"/>
              </a:ext>
            </a:extLst>
          </p:cNvPr>
          <p:cNvSpPr txBox="1"/>
          <p:nvPr/>
        </p:nvSpPr>
        <p:spPr>
          <a:xfrm>
            <a:off x="5220072" y="4191930"/>
            <a:ext cx="1044116" cy="28031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1100" b="0" dirty="0"/>
              <a:t>Stagione 8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ED2590-71CC-490E-0BD7-4F21E3996C3B}"/>
              </a:ext>
            </a:extLst>
          </p:cNvPr>
          <p:cNvSpPr txBox="1"/>
          <p:nvPr/>
        </p:nvSpPr>
        <p:spPr>
          <a:xfrm>
            <a:off x="7776076" y="4196682"/>
            <a:ext cx="1044116" cy="28031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1100" b="0" dirty="0"/>
              <a:t>Stagione 8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A9F40B3-EC15-80E9-44D2-A23D41982445}"/>
              </a:ext>
            </a:extLst>
          </p:cNvPr>
          <p:cNvSpPr txBox="1"/>
          <p:nvPr/>
        </p:nvSpPr>
        <p:spPr>
          <a:xfrm>
            <a:off x="719572" y="663538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pillar del primo trimestre 2025</a:t>
            </a:r>
          </a:p>
        </p:txBody>
      </p:sp>
    </p:spTree>
    <p:extLst>
      <p:ext uri="{BB962C8B-B14F-4D97-AF65-F5344CB8AC3E}">
        <p14:creationId xmlns:p14="http://schemas.microsoft.com/office/powerpoint/2010/main" val="41227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0E8D41C-766F-05E9-88A1-0E3487B62B8A}"/>
              </a:ext>
            </a:extLst>
          </p:cNvPr>
          <p:cNvCxnSpPr/>
          <p:nvPr/>
        </p:nvCxnSpPr>
        <p:spPr>
          <a:xfrm>
            <a:off x="683568" y="2247714"/>
            <a:ext cx="8100900" cy="0"/>
          </a:xfrm>
          <a:prstGeom prst="line">
            <a:avLst/>
          </a:prstGeom>
          <a:ln w="38100">
            <a:solidFill>
              <a:srgbClr val="3C5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68D90D51-B754-41DF-C2C5-C45176D276E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92" y="1579812"/>
            <a:ext cx="2520000" cy="1440000"/>
          </a:xfrm>
          <a:prstGeom prst="rect">
            <a:avLst/>
          </a:prstGeom>
        </p:spPr>
      </p:pic>
      <p:pic>
        <p:nvPicPr>
          <p:cNvPr id="2054" name="Picture 6" descr="Miss Fallaci - Trailer Ufficiale (2024)">
            <a:extLst>
              <a:ext uri="{FF2B5EF4-FFF2-40B4-BE49-F238E27FC236}">
                <a16:creationId xmlns:a16="http://schemas.microsoft.com/office/drawing/2014/main" id="{7F30C83E-F50F-2623-D860-CB04B06E07D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"/>
          <a:stretch/>
        </p:blipFill>
        <p:spPr bwMode="auto">
          <a:xfrm>
            <a:off x="3779912" y="3081805"/>
            <a:ext cx="25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F56EE77-FA9C-771A-D63D-CE434F7D4B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312" r="5693"/>
          <a:stretch/>
        </p:blipFill>
        <p:spPr>
          <a:xfrm>
            <a:off x="6346499" y="1577520"/>
            <a:ext cx="2520000" cy="1440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A220A1A-304A-24A7-E91A-CC7ADE5AE2F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5069" b="16977"/>
          <a:stretch/>
        </p:blipFill>
        <p:spPr>
          <a:xfrm>
            <a:off x="6336196" y="3075806"/>
            <a:ext cx="2520000" cy="144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D28FE6-0E9F-F76B-F838-A5B449AB72FD}"/>
              </a:ext>
            </a:extLst>
          </p:cNvPr>
          <p:cNvSpPr txBox="1"/>
          <p:nvPr/>
        </p:nvSpPr>
        <p:spPr>
          <a:xfrm>
            <a:off x="827863" y="2571750"/>
            <a:ext cx="2520001" cy="65933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600" b="0" dirty="0"/>
              <a:t>e tante novità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BA385B-6576-1033-8FFE-D33A03BDDD15}"/>
              </a:ext>
            </a:extLst>
          </p:cNvPr>
          <p:cNvSpPr txBox="1"/>
          <p:nvPr/>
        </p:nvSpPr>
        <p:spPr>
          <a:xfrm>
            <a:off x="683569" y="1876412"/>
            <a:ext cx="1800200" cy="6593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400" dirty="0"/>
              <a:t>fiction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488861-2112-70AA-B48D-B53906C50A99}"/>
              </a:ext>
            </a:extLst>
          </p:cNvPr>
          <p:cNvSpPr txBox="1"/>
          <p:nvPr/>
        </p:nvSpPr>
        <p:spPr>
          <a:xfrm>
            <a:off x="719572" y="663538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pillar del primo trimestre 2025</a:t>
            </a:r>
          </a:p>
        </p:txBody>
      </p:sp>
    </p:spTree>
    <p:extLst>
      <p:ext uri="{BB962C8B-B14F-4D97-AF65-F5344CB8AC3E}">
        <p14:creationId xmlns:p14="http://schemas.microsoft.com/office/powerpoint/2010/main" val="33454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DFF4BB70-2091-C154-D058-E929356E928A}"/>
              </a:ext>
            </a:extLst>
          </p:cNvPr>
          <p:cNvCxnSpPr/>
          <p:nvPr/>
        </p:nvCxnSpPr>
        <p:spPr>
          <a:xfrm>
            <a:off x="683568" y="2247714"/>
            <a:ext cx="8100900" cy="0"/>
          </a:xfrm>
          <a:prstGeom prst="line">
            <a:avLst/>
          </a:prstGeom>
          <a:ln w="38100">
            <a:solidFill>
              <a:srgbClr val="3C5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DBC3FD-D89E-887A-0EFF-9CAF7555D33E}"/>
              </a:ext>
            </a:extLst>
          </p:cNvPr>
          <p:cNvSpPr txBox="1"/>
          <p:nvPr/>
        </p:nvSpPr>
        <p:spPr>
          <a:xfrm>
            <a:off x="791580" y="2463738"/>
            <a:ext cx="3348372" cy="6060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600" b="0" dirty="0"/>
              <a:t>forte presidio dopo i successi dell’autunno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1C5ADA2-88F6-7968-AA2C-CBFF35CDD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8" t="-775" r="10599" b="-10243"/>
          <a:stretch/>
        </p:blipFill>
        <p:spPr>
          <a:xfrm>
            <a:off x="5908312" y="3105794"/>
            <a:ext cx="1517756" cy="157689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0AC51E4-051B-239D-9D0B-F821C296410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7400" t="-1" r="10626" b="12135"/>
          <a:stretch/>
        </p:blipFill>
        <p:spPr>
          <a:xfrm>
            <a:off x="2801296" y="3095085"/>
            <a:ext cx="1512000" cy="1440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0E55BF5-42DE-531E-0C90-5CCB413FCE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17458" r="19379" b="9401"/>
          <a:stretch/>
        </p:blipFill>
        <p:spPr>
          <a:xfrm>
            <a:off x="5907405" y="1577520"/>
            <a:ext cx="1512000" cy="1440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7CBAA17-1294-9D1D-8AD2-723F2F0E3BE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22494" t="8664" r="28555" b="23268"/>
          <a:stretch/>
        </p:blipFill>
        <p:spPr>
          <a:xfrm>
            <a:off x="4356107" y="1584200"/>
            <a:ext cx="1512000" cy="1440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3E9CB0E-3E56-09F0-A13D-D5EF469E87F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27528" t="5750" r="34678" b="27308"/>
          <a:stretch/>
        </p:blipFill>
        <p:spPr>
          <a:xfrm>
            <a:off x="4356107" y="3095085"/>
            <a:ext cx="1512000" cy="1440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8AAE6BDC-F851-95BA-461F-B38C34AE0DC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/>
          <a:srcRect l="6331" t="1001" r="39497" b="23400"/>
          <a:stretch/>
        </p:blipFill>
        <p:spPr>
          <a:xfrm>
            <a:off x="7456999" y="1584200"/>
            <a:ext cx="1440000" cy="144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5F190670-A9E9-F476-BC85-2A5A8CA34F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32282" t="3538" r="29919" b="24081"/>
          <a:stretch/>
        </p:blipFill>
        <p:spPr>
          <a:xfrm>
            <a:off x="7456999" y="3105793"/>
            <a:ext cx="1440000" cy="1440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33B465F-139F-2D39-0542-258F5A5837DA}"/>
              </a:ext>
            </a:extLst>
          </p:cNvPr>
          <p:cNvSpPr txBox="1"/>
          <p:nvPr/>
        </p:nvSpPr>
        <p:spPr>
          <a:xfrm>
            <a:off x="683568" y="1876412"/>
            <a:ext cx="3348371" cy="6593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400" dirty="0"/>
              <a:t>intrattenimento</a:t>
            </a:r>
          </a:p>
        </p:txBody>
      </p:sp>
      <p:sp>
        <p:nvSpPr>
          <p:cNvPr id="2048" name="CasellaDiTesto 2047">
            <a:extLst>
              <a:ext uri="{FF2B5EF4-FFF2-40B4-BE49-F238E27FC236}">
                <a16:creationId xmlns:a16="http://schemas.microsoft.com/office/drawing/2014/main" id="{0EF38636-A5A8-C693-7A50-2575FCE6EC4D}"/>
              </a:ext>
            </a:extLst>
          </p:cNvPr>
          <p:cNvSpPr txBox="1"/>
          <p:nvPr/>
        </p:nvSpPr>
        <p:spPr>
          <a:xfrm>
            <a:off x="719572" y="663538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pillar del primo trimestre 2025</a:t>
            </a:r>
          </a:p>
        </p:txBody>
      </p:sp>
    </p:spTree>
    <p:extLst>
      <p:ext uri="{BB962C8B-B14F-4D97-AF65-F5344CB8AC3E}">
        <p14:creationId xmlns:p14="http://schemas.microsoft.com/office/powerpoint/2010/main" val="48967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DFF4BB70-2091-C154-D058-E929356E928A}"/>
              </a:ext>
            </a:extLst>
          </p:cNvPr>
          <p:cNvCxnSpPr/>
          <p:nvPr/>
        </p:nvCxnSpPr>
        <p:spPr>
          <a:xfrm>
            <a:off x="683568" y="2247714"/>
            <a:ext cx="8100900" cy="0"/>
          </a:xfrm>
          <a:prstGeom prst="line">
            <a:avLst/>
          </a:prstGeom>
          <a:ln w="38100">
            <a:solidFill>
              <a:srgbClr val="3C5C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DBC3FD-D89E-887A-0EFF-9CAF7555D33E}"/>
              </a:ext>
            </a:extLst>
          </p:cNvPr>
          <p:cNvSpPr txBox="1"/>
          <p:nvPr/>
        </p:nvSpPr>
        <p:spPr>
          <a:xfrm>
            <a:off x="806795" y="2541763"/>
            <a:ext cx="2649081" cy="60605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1600" b="0" dirty="0"/>
              <a:t>i primi 57 break </a:t>
            </a:r>
          </a:p>
          <a:p>
            <a:pPr algn="l"/>
            <a:r>
              <a:rPr lang="it-IT" sz="1600" b="0" dirty="0"/>
              <a:t>della stagione autunnale* sono di Affari Tuoi</a:t>
            </a:r>
          </a:p>
          <a:p>
            <a:pPr algn="l"/>
            <a:endParaRPr lang="it-IT" sz="1600" b="0" dirty="0"/>
          </a:p>
          <a:p>
            <a:pPr algn="l"/>
            <a:r>
              <a:rPr lang="it-IT" sz="1600" b="0" dirty="0"/>
              <a:t>di cui 40 break </a:t>
            </a:r>
          </a:p>
          <a:p>
            <a:pPr algn="l"/>
            <a:r>
              <a:rPr lang="it-IT" sz="1600" b="0" dirty="0"/>
              <a:t>superiori a 6 mio di </a:t>
            </a:r>
            <a:r>
              <a:rPr lang="it-IT" sz="1600" b="0" dirty="0" err="1"/>
              <a:t>amr</a:t>
            </a:r>
            <a:endParaRPr lang="it-IT" sz="1600" b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33B465F-139F-2D39-0542-258F5A5837DA}"/>
              </a:ext>
            </a:extLst>
          </p:cNvPr>
          <p:cNvSpPr txBox="1"/>
          <p:nvPr/>
        </p:nvSpPr>
        <p:spPr>
          <a:xfrm>
            <a:off x="683568" y="1876412"/>
            <a:ext cx="3348371" cy="65933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it-IT" sz="2400" dirty="0" err="1"/>
              <a:t>outstanding</a:t>
            </a:r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06B4D3-31BF-5924-97A9-E3DC2ED918FA}"/>
              </a:ext>
            </a:extLst>
          </p:cNvPr>
          <p:cNvSpPr txBox="1"/>
          <p:nvPr/>
        </p:nvSpPr>
        <p:spPr>
          <a:xfrm>
            <a:off x="719572" y="663538"/>
            <a:ext cx="6120000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pillar del primo trimestre 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61E5ED-B829-0F8E-AC89-D9A31F5B7D9D}"/>
              </a:ext>
            </a:extLst>
          </p:cNvPr>
          <p:cNvSpPr txBox="1"/>
          <p:nvPr/>
        </p:nvSpPr>
        <p:spPr>
          <a:xfrm>
            <a:off x="3779912" y="4702808"/>
            <a:ext cx="4737313" cy="31721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900" b="0" dirty="0"/>
              <a:t>* = 08/09/2024 - 23/11/2024 – no calcio nazionale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A2AEE2-B74E-479D-2577-527BFC80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87" y="1563638"/>
            <a:ext cx="5161550" cy="2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1B200D-ECC2-FED6-4213-60494CFC64DF}"/>
              </a:ext>
            </a:extLst>
          </p:cNvPr>
          <p:cNvSpPr txBox="1"/>
          <p:nvPr/>
        </p:nvSpPr>
        <p:spPr>
          <a:xfrm>
            <a:off x="1844720" y="483518"/>
            <a:ext cx="6831736" cy="11881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it-IT" sz="2200" dirty="0"/>
              <a:t>il successo di Stefano De Martino</a:t>
            </a:r>
          </a:p>
          <a:p>
            <a:pPr algn="l">
              <a:lnSpc>
                <a:spcPct val="150000"/>
              </a:lnSpc>
            </a:pPr>
            <a:r>
              <a:rPr lang="it-IT" sz="2200" dirty="0"/>
              <a:t>accende l’ACCESS di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3299B22-8983-E735-7FEE-38B9FC1A71A2}"/>
              </a:ext>
            </a:extLst>
          </p:cNvPr>
          <p:cNvSpPr/>
          <p:nvPr/>
        </p:nvSpPr>
        <p:spPr>
          <a:xfrm>
            <a:off x="2879812" y="2103698"/>
            <a:ext cx="2592288" cy="216024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U:\SV\MAPELLI\LOGHI UFFICIALI RAI_SCARICATI DA RAIPLACE_2018\rai 1\Rai 1 _Logo White-RGB.png">
            <a:extLst>
              <a:ext uri="{FF2B5EF4-FFF2-40B4-BE49-F238E27FC236}">
                <a16:creationId xmlns:a16="http://schemas.microsoft.com/office/drawing/2014/main" id="{91EFDC8C-683B-0BEE-1BB7-C9FC1394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131590"/>
            <a:ext cx="572286" cy="3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88BF06-E123-064B-8105-49EBBA1878DF}"/>
              </a:ext>
            </a:extLst>
          </p:cNvPr>
          <p:cNvSpPr txBox="1"/>
          <p:nvPr/>
        </p:nvSpPr>
        <p:spPr>
          <a:xfrm>
            <a:off x="6120172" y="2355726"/>
            <a:ext cx="2124236" cy="11881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>
            <a:defPPr>
              <a:defRPr lang="it-IT"/>
            </a:defPPr>
            <a:lvl1pPr marR="0" lv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it-IT" sz="1600" b="0" dirty="0"/>
              <a:t>riposizionamento </a:t>
            </a:r>
          </a:p>
          <a:p>
            <a:pPr algn="l">
              <a:lnSpc>
                <a:spcPct val="150000"/>
              </a:lnSpc>
            </a:pPr>
            <a:r>
              <a:rPr lang="it-IT" sz="1600" b="0" dirty="0"/>
              <a:t>del </a:t>
            </a:r>
            <a:r>
              <a:rPr lang="it-IT" sz="1600" b="0" dirty="0" err="1"/>
              <a:t>cpg</a:t>
            </a:r>
            <a:r>
              <a:rPr lang="it-IT" sz="1600" b="0" dirty="0"/>
              <a:t> di fascia </a:t>
            </a:r>
          </a:p>
          <a:p>
            <a:pPr algn="l">
              <a:lnSpc>
                <a:spcPct val="150000"/>
              </a:lnSpc>
            </a:pPr>
            <a:r>
              <a:rPr lang="it-IT" sz="1600" b="0" dirty="0"/>
              <a:t>allo stesso livello della prima serata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BBBD2BD-2AF2-CD3C-60CD-BCCA99DE3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05" t="18447" r="23284" b="14300"/>
          <a:stretch/>
        </p:blipFill>
        <p:spPr>
          <a:xfrm>
            <a:off x="1907701" y="3291830"/>
            <a:ext cx="1296147" cy="828092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AC0839B4-31ED-38B7-A33F-1B15B4BC5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12681"/>
              </p:ext>
            </p:extLst>
          </p:nvPr>
        </p:nvGraphicFramePr>
        <p:xfrm>
          <a:off x="3239852" y="2211930"/>
          <a:ext cx="2052228" cy="19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114">
                  <a:extLst>
                    <a:ext uri="{9D8B030D-6E8A-4147-A177-3AD203B41FA5}">
                      <a16:colId xmlns:a16="http://schemas.microsoft.com/office/drawing/2014/main" val="1592592928"/>
                    </a:ext>
                  </a:extLst>
                </a:gridCol>
                <a:gridCol w="1026114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</a:tblGrid>
              <a:tr h="4680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stime 2025</a:t>
                      </a:r>
                    </a:p>
                  </a:txBody>
                  <a:tcPr marL="7620" marR="7620" marT="692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it-IT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98778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stime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reale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it-IT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it-IT" sz="16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8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933EE8-89B5-DFA8-29DC-4C247C34A613}"/>
              </a:ext>
            </a:extLst>
          </p:cNvPr>
          <p:cNvSpPr txBox="1"/>
          <p:nvPr/>
        </p:nvSpPr>
        <p:spPr>
          <a:xfrm>
            <a:off x="1655676" y="663538"/>
            <a:ext cx="6120000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Decorrenza e struttura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D4D3139-088E-E228-9F73-467185DE1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875339"/>
              </p:ext>
            </p:extLst>
          </p:nvPr>
        </p:nvGraphicFramePr>
        <p:xfrm>
          <a:off x="2303748" y="2247930"/>
          <a:ext cx="5796000" cy="19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7688890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6223103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21262716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1128398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59259292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03170945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9642135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91924153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1547224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87126337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5166806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57308704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600" b="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gennaio</a:t>
                      </a:r>
                    </a:p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it-IT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</a:t>
                      </a:r>
                      <a:r>
                        <a:rPr lang="it-IT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 </a:t>
                      </a:r>
                      <a:r>
                        <a:rPr lang="it-IT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  <a:endParaRPr lang="it-IT" sz="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2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2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628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febbraio</a:t>
                      </a:r>
                    </a:p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it-IT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  <a:r>
                        <a:rPr lang="it-IT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 mar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</a:p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29 mar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it-IT" sz="800" b="1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dirty="0"/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83792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it-IT" sz="14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stime/tariffe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651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CPG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promozioni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704261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ECE8A6-D687-D6CC-F30C-04724424D3EE}"/>
              </a:ext>
            </a:extLst>
          </p:cNvPr>
          <p:cNvSpPr txBox="1"/>
          <p:nvPr/>
        </p:nvSpPr>
        <p:spPr>
          <a:xfrm>
            <a:off x="2303807" y="1239602"/>
            <a:ext cx="630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confermati i tagli dello scorso anno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 promozione della prima settimana del listino di gennaio</a:t>
            </a:r>
          </a:p>
        </p:txBody>
      </p:sp>
    </p:spTree>
    <p:extLst>
      <p:ext uri="{BB962C8B-B14F-4D97-AF65-F5344CB8AC3E}">
        <p14:creationId xmlns:p14="http://schemas.microsoft.com/office/powerpoint/2010/main" val="41352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933EE8-89B5-DFA8-29DC-4C247C34A613}"/>
              </a:ext>
            </a:extLst>
          </p:cNvPr>
          <p:cNvSpPr txBox="1"/>
          <p:nvPr/>
        </p:nvSpPr>
        <p:spPr>
          <a:xfrm>
            <a:off x="2771800" y="663538"/>
            <a:ext cx="5003876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Politica commerciale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C87CC39-D215-75E4-575D-09D80060223B}"/>
              </a:ext>
            </a:extLst>
          </p:cNvPr>
          <p:cNvSpPr/>
          <p:nvPr/>
        </p:nvSpPr>
        <p:spPr>
          <a:xfrm>
            <a:off x="4003085" y="1887674"/>
            <a:ext cx="4169315" cy="97200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FD75886-761B-2CAA-3C68-69A6BD741B21}"/>
              </a:ext>
            </a:extLst>
          </p:cNvPr>
          <p:cNvSpPr/>
          <p:nvPr/>
        </p:nvSpPr>
        <p:spPr>
          <a:xfrm>
            <a:off x="3997309" y="3039802"/>
            <a:ext cx="4169315" cy="972000"/>
          </a:xfrm>
          <a:prstGeom prst="rect">
            <a:avLst/>
          </a:prstGeom>
          <a:solidFill>
            <a:srgbClr val="CCCC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63C9218-D743-5BAC-AC76-B87F077BC313}"/>
              </a:ext>
            </a:extLst>
          </p:cNvPr>
          <p:cNvSpPr/>
          <p:nvPr/>
        </p:nvSpPr>
        <p:spPr>
          <a:xfrm>
            <a:off x="3100984" y="3170362"/>
            <a:ext cx="1448511" cy="720080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CPG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DDC5BE9-7D9F-F572-F8CB-964164470151}"/>
              </a:ext>
            </a:extLst>
          </p:cNvPr>
          <p:cNvSpPr/>
          <p:nvPr/>
        </p:nvSpPr>
        <p:spPr>
          <a:xfrm>
            <a:off x="3100984" y="2025340"/>
            <a:ext cx="1448511" cy="720080"/>
          </a:xfrm>
          <a:prstGeom prst="rect">
            <a:avLst/>
          </a:prstGeom>
          <a:solidFill>
            <a:srgbClr val="665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Stime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1DFF4A7-755D-CBBA-84E9-38D6DB092115}"/>
              </a:ext>
            </a:extLst>
          </p:cNvPr>
          <p:cNvSpPr/>
          <p:nvPr/>
        </p:nvSpPr>
        <p:spPr>
          <a:xfrm>
            <a:off x="5017548" y="3176712"/>
            <a:ext cx="286682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+ 5% in linea con le politiche autunnali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3B0F0F0-E671-5309-A686-B39C8CBF3983}"/>
              </a:ext>
            </a:extLst>
          </p:cNvPr>
          <p:cNvSpPr/>
          <p:nvPr/>
        </p:nvSpPr>
        <p:spPr>
          <a:xfrm>
            <a:off x="5017548" y="1995686"/>
            <a:ext cx="286682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conferma ascolti storici</a:t>
            </a:r>
            <a:endParaRPr kumimoji="0" lang="it-IT" sz="1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34B0D5-4B3A-F44B-4958-1FDD9B74DF55}"/>
              </a:ext>
            </a:extLst>
          </p:cNvPr>
          <p:cNvSpPr txBox="1"/>
          <p:nvPr/>
        </p:nvSpPr>
        <p:spPr>
          <a:xfrm>
            <a:off x="4896036" y="4368681"/>
            <a:ext cx="3103602" cy="2225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it-IT" sz="11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 netto dell’access di Rai1</a:t>
            </a:r>
          </a:p>
        </p:txBody>
      </p:sp>
    </p:spTree>
    <p:extLst>
      <p:ext uri="{BB962C8B-B14F-4D97-AF65-F5344CB8AC3E}">
        <p14:creationId xmlns:p14="http://schemas.microsoft.com/office/powerpoint/2010/main" val="29601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5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7918</TotalTime>
  <Words>1296</Words>
  <Application>Microsoft Office PowerPoint</Application>
  <PresentationFormat>Presentazione su schermo (16:9)</PresentationFormat>
  <Paragraphs>345</Paragraphs>
  <Slides>26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Plain Medium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Sipra S.p.A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sipra</dc:creator>
  <cp:lastModifiedBy>Mapelli Alessandra</cp:lastModifiedBy>
  <cp:revision>513</cp:revision>
  <cp:lastPrinted>2024-11-27T17:25:29Z</cp:lastPrinted>
  <dcterms:created xsi:type="dcterms:W3CDTF">2017-10-10T09:11:21Z</dcterms:created>
  <dcterms:modified xsi:type="dcterms:W3CDTF">2024-11-28T09:28:33Z</dcterms:modified>
</cp:coreProperties>
</file>