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9"/>
  </p:notesMasterIdLst>
  <p:sldIdLst>
    <p:sldId id="256" r:id="rId5"/>
    <p:sldId id="259" r:id="rId6"/>
    <p:sldId id="2147473028" r:id="rId7"/>
    <p:sldId id="2147473013" r:id="rId8"/>
    <p:sldId id="2147473012" r:id="rId9"/>
    <p:sldId id="2147473027" r:id="rId10"/>
    <p:sldId id="260" r:id="rId11"/>
    <p:sldId id="2147473018" r:id="rId12"/>
    <p:sldId id="2147473020" r:id="rId13"/>
    <p:sldId id="2147473021" r:id="rId14"/>
    <p:sldId id="2147473022" r:id="rId15"/>
    <p:sldId id="2147473023" r:id="rId16"/>
    <p:sldId id="2147473024" r:id="rId17"/>
    <p:sldId id="2147473025" r:id="rId18"/>
    <p:sldId id="2147473026" r:id="rId19"/>
    <p:sldId id="2147473010" r:id="rId20"/>
    <p:sldId id="2147473017" r:id="rId21"/>
    <p:sldId id="2147473015" r:id="rId22"/>
    <p:sldId id="2147473011" r:id="rId23"/>
    <p:sldId id="2147473014" r:id="rId24"/>
    <p:sldId id="2147473016" r:id="rId25"/>
    <p:sldId id="2147472890" r:id="rId26"/>
    <p:sldId id="2147473031" r:id="rId27"/>
    <p:sldId id="2147473032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5B9BD5"/>
    <a:srgbClr val="3366FF"/>
    <a:srgbClr val="FFCC00"/>
    <a:srgbClr val="FF5050"/>
    <a:srgbClr val="A38874"/>
    <a:srgbClr val="362F2E"/>
    <a:srgbClr val="443937"/>
    <a:srgbClr val="B78364"/>
    <a:srgbClr val="009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14" autoAdjust="0"/>
  </p:normalViewPr>
  <p:slideViewPr>
    <p:cSldViewPr snapToGrid="0">
      <p:cViewPr varScale="1">
        <p:scale>
          <a:sx n="146" d="100"/>
          <a:sy n="146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226833340993"/>
          <c:y val="4.6303855902817111E-2"/>
          <c:w val="0.54543759670327985"/>
          <c:h val="0.9272367978670016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92D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0A-4363-8405-C0BDDFD7B187}"/>
              </c:ext>
            </c:extLst>
          </c:dPt>
          <c:dPt>
            <c:idx val="1"/>
            <c:bubble3D val="0"/>
            <c:spPr>
              <a:solidFill>
                <a:srgbClr val="3366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20A-4363-8405-C0BDDFD7B18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0A-4363-8405-C0BDDFD7B18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20A-4363-8405-C0BDDFD7B187}"/>
              </c:ext>
            </c:extLst>
          </c:dPt>
          <c:cat>
            <c:strRef>
              <c:f>Sheet1!$A$2:$A$3</c:f>
              <c:strCache>
                <c:ptCount val="2"/>
                <c:pt idx="0">
                  <c:v>Mercato Adv</c:v>
                </c:pt>
                <c:pt idx="1">
                  <c:v>Experiential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0.71336738451517612</c:v>
                </c:pt>
                <c:pt idx="1">
                  <c:v>0.28663261548482388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0A-4363-8405-C0BDDFD7B1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41"/>
        <c:holeSize val="4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12773403324586"/>
          <c:y val="0.14871608562144661"/>
          <c:w val="0.37446675415573055"/>
          <c:h val="0.74984769270322127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32-4F53-B15E-9F179C0F4F6A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F32-4F53-B15E-9F179C0F4F6A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F32-4F53-B15E-9F179C0F4F6A}"/>
              </c:ext>
            </c:extLst>
          </c:dPt>
          <c:dPt>
            <c:idx val="3"/>
            <c:bubble3D val="0"/>
            <c:spPr>
              <a:solidFill>
                <a:srgbClr val="FF5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F32-4F53-B15E-9F179C0F4F6A}"/>
              </c:ext>
            </c:extLst>
          </c:dPt>
          <c:cat>
            <c:strRef>
              <c:f>Foglio1!$A$2:$A$5</c:f>
              <c:strCache>
                <c:ptCount val="4"/>
                <c:pt idx="0">
                  <c:v>sponsorizzazioni</c:v>
                </c:pt>
                <c:pt idx="1">
                  <c:v>eventi </c:v>
                </c:pt>
                <c:pt idx="2">
                  <c:v>branded content</c:v>
                </c:pt>
                <c:pt idx="3">
                  <c:v>influencer marketing </c:v>
                </c:pt>
              </c:strCache>
            </c:strRef>
          </c:cat>
          <c:val>
            <c:numRef>
              <c:f>Foglio1!$B$2:$B$5</c:f>
              <c:numCache>
                <c:formatCode>0%</c:formatCode>
                <c:ptCount val="4"/>
                <c:pt idx="0" formatCode="0.00%">
                  <c:v>0.49099999999999999</c:v>
                </c:pt>
                <c:pt idx="1">
                  <c:v>0.23</c:v>
                </c:pt>
                <c:pt idx="2" formatCode="0.00%">
                  <c:v>0.17199999999999999</c:v>
                </c:pt>
                <c:pt idx="3" formatCode="0.00%">
                  <c:v>0.106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F32-4F53-B15E-9F179C0F4F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605610236220478"/>
          <c:y val="0.3334327546313024"/>
          <c:w val="0.23184514435695538"/>
          <c:h val="0.32757215380255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bg1"/>
          </a:solidFill>
          <a:latin typeface="Aptos Black" panose="020B0004020202020204" pitchFamily="34" charset="0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2D22E-13DB-412E-B9D1-D4612C46EE42}" type="datetimeFigureOut">
              <a:rPr lang="it-IT" smtClean="0"/>
              <a:t>27/11/2024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CA463-4397-4A5D-B0A7-FBB06C8B0E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6410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CA463-4397-4A5D-B0A7-FBB06C8B0E9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573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28,2 mio spettatori concerti 2023</a:t>
            </a:r>
          </a:p>
          <a:p>
            <a:endParaRPr lang="it-IT"/>
          </a:p>
          <a:p>
            <a:r>
              <a:rPr lang="it-IT"/>
              <a:t>+</a:t>
            </a:r>
            <a:r>
              <a:rPr lang="it-IT" dirty="0"/>
              <a:t>16% spesa media YOY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CA463-4397-4A5D-B0A7-FBB06C8B0E9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76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251BB1-9497-9F4B-869A-C31250A050B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777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SPONSORSHIP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  <a:sym typeface="Wingdings" panose="05000000000000000000" pitchFamily="2" charset="2"/>
              </a:rPr>
              <a:t> 2,0 MLD (c.a. 70% sport) 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EVENTI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  <a:sym typeface="Wingdings" panose="05000000000000000000" pitchFamily="2" charset="2"/>
              </a:rPr>
              <a:t> 970 mio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prstClr val="black"/>
                </a:solidFill>
                <a:latin typeface="Montserrat" pitchFamily="2" charset="0"/>
              </a:rPr>
              <a:t>qualsiasi tipo di </a:t>
            </a:r>
            <a:r>
              <a:rPr lang="it-IT" sz="1100" dirty="0" err="1">
                <a:solidFill>
                  <a:prstClr val="black"/>
                </a:solidFill>
                <a:latin typeface="Montserrat" pitchFamily="2" charset="0"/>
              </a:rPr>
              <a:t>experience</a:t>
            </a:r>
            <a:r>
              <a:rPr lang="it-IT" sz="1100" dirty="0">
                <a:solidFill>
                  <a:prstClr val="black"/>
                </a:solidFill>
                <a:latin typeface="Montserrat" pitchFamily="2" charset="0"/>
              </a:rPr>
              <a:t> fisica (B2B, B2C o B2I) che preveda il coinvolgimento delle persone in un dato momento e luogo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BRANDED CONTENT</a:t>
            </a:r>
            <a:r>
              <a:rPr kumimoji="0" lang="it-IT" sz="1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  <a:sym typeface="Wingdings" panose="05000000000000000000" pitchFamily="2" charset="2"/>
              </a:rPr>
              <a:t> 730 mio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prstClr val="black"/>
                </a:solidFill>
                <a:latin typeface="Montserrat" pitchFamily="2" charset="0"/>
              </a:rPr>
              <a:t>un contenuto creato o commissionato da un’impresa per comunicare la marca e i suoi valori in contesti rilevanti e affini al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INFLUENCER MARKETING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  <a:sym typeface="Wingdings" panose="05000000000000000000" pitchFamily="2" charset="2"/>
              </a:rPr>
              <a:t> 450 mio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>
                <a:solidFill>
                  <a:prstClr val="black"/>
                </a:solidFill>
                <a:latin typeface="Montserrat" pitchFamily="2" charset="0"/>
              </a:rPr>
              <a:t>un insieme di attività che prevedono la collaborazione di un’azienda con un personaggio con un seguito social per aumentare la visibilità e il prestigio del proprio brand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251BB1-9497-9F4B-869A-C31250A050B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17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14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148D-E4CD-4F64-96F3-17B9FCE13E44}" type="datetimeFigureOut">
              <a:rPr lang="it-IT" smtClean="0"/>
              <a:t>27/11/2024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2FC-E69F-44C2-A987-7FF06C99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784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148D-E4CD-4F64-96F3-17B9FCE13E44}" type="datetimeFigureOut">
              <a:rPr lang="it-IT" smtClean="0"/>
              <a:t>27/11/2024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2FC-E69F-44C2-A987-7FF06C99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310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fuochi d'artificio, Vigilia di capodanno, Capodanno, Nuovo anno&#10;&#10;Descrizione generata automaticamente">
            <a:extLst>
              <a:ext uri="{FF2B5EF4-FFF2-40B4-BE49-F238E27FC236}">
                <a16:creationId xmlns:a16="http://schemas.microsoft.com/office/drawing/2014/main" id="{5A5D97D2-0028-5AFF-CAEA-BB9D0BF7F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t="4029" r="4742" b="26217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7" name="Immagine 6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81866513-02AC-44F0-5E73-69A60591DC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17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fuochi d'artificio, Vigilia di capodanno, Capodanno, Nuovo anno&#10;&#10;Descrizione generata automaticamente">
            <a:extLst>
              <a:ext uri="{FF2B5EF4-FFF2-40B4-BE49-F238E27FC236}">
                <a16:creationId xmlns:a16="http://schemas.microsoft.com/office/drawing/2014/main" id="{5A5D97D2-0028-5AFF-CAEA-BB9D0BF7F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t="4029" r="4742" b="26217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82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97BAF7C-2EA0-EF14-ABA8-D1F5A6BFC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370" t="14726" r="5970" b="39393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F79814C-0FAD-109A-D6FF-18FF3EF2A93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2000">
                <a:schemeClr val="accent1">
                  <a:lumMod val="75000"/>
                  <a:alpha val="30000"/>
                </a:schemeClr>
              </a:gs>
              <a:gs pos="50000">
                <a:schemeClr val="accent1">
                  <a:lumMod val="50000"/>
                  <a:alpha val="68000"/>
                </a:schemeClr>
              </a:gs>
              <a:gs pos="91000">
                <a:schemeClr val="accent1">
                  <a:lumMod val="75000"/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</p:spTree>
    <p:extLst>
      <p:ext uri="{BB962C8B-B14F-4D97-AF65-F5344CB8AC3E}">
        <p14:creationId xmlns:p14="http://schemas.microsoft.com/office/powerpoint/2010/main" val="1467625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148D-E4CD-4F64-96F3-17B9FCE13E44}" type="datetimeFigureOut">
              <a:rPr lang="it-IT" smtClean="0"/>
              <a:pPr/>
              <a:t>27/11/2024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2FC-E69F-44C2-A987-7FF06C99BF1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115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148D-E4CD-4F64-96F3-17B9FCE13E44}" type="datetimeFigureOut">
              <a:rPr lang="it-IT" smtClean="0"/>
              <a:pPr/>
              <a:t>27/11/2024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2FC-E69F-44C2-A987-7FF06C99BF1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716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148D-E4CD-4F64-96F3-17B9FCE13E44}" type="datetimeFigureOut">
              <a:rPr lang="it-IT" smtClean="0"/>
              <a:pPr/>
              <a:t>27/11/2024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2FC-E69F-44C2-A987-7FF06C99BF1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55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148D-E4CD-4F64-96F3-17B9FCE13E44}" type="datetimeFigureOut">
              <a:rPr lang="it-IT" smtClean="0"/>
              <a:t>27/11/2024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2FC-E69F-44C2-A987-7FF06C99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146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148D-E4CD-4F64-96F3-17B9FCE13E44}" type="datetimeFigureOut">
              <a:rPr lang="it-IT" smtClean="0"/>
              <a:t>27/11/2024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2FC-E69F-44C2-A987-7FF06C99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60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148D-E4CD-4F64-96F3-17B9FCE13E44}" type="datetimeFigureOut">
              <a:rPr lang="it-IT" smtClean="0"/>
              <a:t>27/11/2024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2FC-E69F-44C2-A987-7FF06C99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8547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148D-E4CD-4F64-96F3-17B9FCE13E44}" type="datetimeFigureOut">
              <a:rPr lang="it-IT" smtClean="0"/>
              <a:t>27/11/2024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2FC-E69F-44C2-A987-7FF06C99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95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148D-E4CD-4F64-96F3-17B9FCE13E44}" type="datetimeFigureOut">
              <a:rPr lang="it-IT" smtClean="0"/>
              <a:t>27/11/2024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62FC-E69F-44C2-A987-7FF06C99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28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4148D-E4CD-4F64-96F3-17B9FCE13E44}" type="datetimeFigureOut">
              <a:rPr lang="it-IT" smtClean="0"/>
              <a:t>27/11/2024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A62FC-E69F-44C2-A987-7FF06C99B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03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60" r:id="rId13"/>
    <p:sldLayoutId id="214748367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1CB721-9B7C-9385-9A70-B0DC1AD848E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676400"/>
            <a:ext cx="9144000" cy="1790700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it-IT" sz="6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L’ANNO CHE VERRÀ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4724747-EC91-BAC9-4245-763E168289D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2928938"/>
            <a:ext cx="9144000" cy="479425"/>
          </a:xfrm>
          <a:noFill/>
          <a:effectLst>
            <a:softEdge rad="31750"/>
          </a:effectLst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2025 &amp; obiettivi commerciali</a:t>
            </a:r>
          </a:p>
        </p:txBody>
      </p:sp>
      <p:pic>
        <p:nvPicPr>
          <p:cNvPr id="5" name="Immagine 4" descr="Immagine che contiene schermata, nero&#10;&#10;Descrizione generata automaticamente">
            <a:extLst>
              <a:ext uri="{FF2B5EF4-FFF2-40B4-BE49-F238E27FC236}">
                <a16:creationId xmlns:a16="http://schemas.microsoft.com/office/drawing/2014/main" id="{DB2AB126-A00A-69EB-4360-667188975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46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persona, vestiti, Viso umano, uomo&#10;&#10;Descrizione generata automaticamente">
            <a:extLst>
              <a:ext uri="{FF2B5EF4-FFF2-40B4-BE49-F238E27FC236}">
                <a16:creationId xmlns:a16="http://schemas.microsoft.com/office/drawing/2014/main" id="{35AD4C3C-4CD3-DF25-8A50-06B43EB69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15502" r="-612" b="2563"/>
          <a:stretch/>
        </p:blipFill>
        <p:spPr>
          <a:xfrm>
            <a:off x="-1" y="0"/>
            <a:ext cx="9203267" cy="51435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917652B-3231-1621-C53B-E248C03707D6}"/>
              </a:ext>
            </a:extLst>
          </p:cNvPr>
          <p:cNvSpPr txBox="1"/>
          <p:nvPr/>
        </p:nvSpPr>
        <p:spPr>
          <a:xfrm>
            <a:off x="0" y="184847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	MARE FUORI</a:t>
            </a:r>
          </a:p>
        </p:txBody>
      </p:sp>
      <p:pic>
        <p:nvPicPr>
          <p:cNvPr id="12" name="Immagine 11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C5DCB6BB-5B58-7FC0-345A-C84585808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29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1EF90-0247-74BD-2ED5-E5A85A706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C680DF-BC3E-7D9C-8462-E8DB8D8AE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9CBE46-23FE-6CB1-6585-8C2B3000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magine 5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F10B9C71-C21A-9D1A-9926-27F9D5FC4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" y="0"/>
            <a:ext cx="9144001" cy="51435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F98B9D-6BC5-2C6F-20DC-D2D9E2173220}"/>
              </a:ext>
            </a:extLst>
          </p:cNvPr>
          <p:cNvSpPr txBox="1"/>
          <p:nvPr/>
        </p:nvSpPr>
        <p:spPr>
          <a:xfrm>
            <a:off x="0" y="184847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	NAZIONALE</a:t>
            </a:r>
          </a:p>
        </p:txBody>
      </p:sp>
    </p:spTree>
    <p:extLst>
      <p:ext uri="{BB962C8B-B14F-4D97-AF65-F5344CB8AC3E}">
        <p14:creationId xmlns:p14="http://schemas.microsoft.com/office/powerpoint/2010/main" val="4128945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703B522-E63A-9C1D-C491-F644ACDEE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" t="11955" r="16152" b="14497"/>
          <a:stretch/>
        </p:blipFill>
        <p:spPr>
          <a:xfrm>
            <a:off x="0" y="510777"/>
            <a:ext cx="9144000" cy="463272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C9DF117-449B-C91E-A257-939C8F5EAECF}"/>
              </a:ext>
            </a:extLst>
          </p:cNvPr>
          <p:cNvSpPr/>
          <p:nvPr/>
        </p:nvSpPr>
        <p:spPr>
          <a:xfrm>
            <a:off x="0" y="0"/>
            <a:ext cx="9144000" cy="563490"/>
          </a:xfrm>
          <a:prstGeom prst="rect">
            <a:avLst/>
          </a:prstGeom>
          <a:solidFill>
            <a:srgbClr val="0506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548EE341-3BD4-9F88-1F96-EF668D9E0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" y="0"/>
            <a:ext cx="9144001" cy="51435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51A6B49-F1C0-348C-01F1-630F6EEC627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">
                <a:schemeClr val="tx1">
                  <a:lumMod val="95000"/>
                  <a:lumOff val="5000"/>
                  <a:alpha val="0"/>
                </a:schemeClr>
              </a:gs>
              <a:gs pos="50000">
                <a:schemeClr val="tx1">
                  <a:alpha val="46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5EDBDA-2675-1070-DDA0-3068D7331E01}"/>
              </a:ext>
            </a:extLst>
          </p:cNvPr>
          <p:cNvSpPr txBox="1"/>
          <p:nvPr/>
        </p:nvSpPr>
        <p:spPr>
          <a:xfrm>
            <a:off x="0" y="1393310"/>
            <a:ext cx="9144000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0"/>
              </a:lnSpc>
            </a:pPr>
            <a:r>
              <a:rPr lang="it-IT" sz="8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OFFERTA SPORTIVA</a:t>
            </a:r>
          </a:p>
        </p:txBody>
      </p:sp>
    </p:spTree>
    <p:extLst>
      <p:ext uri="{BB962C8B-B14F-4D97-AF65-F5344CB8AC3E}">
        <p14:creationId xmlns:p14="http://schemas.microsoft.com/office/powerpoint/2010/main" val="3737269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mappa, diagramma, atlante&#10;&#10;Descrizione generata automaticamente">
            <a:extLst>
              <a:ext uri="{FF2B5EF4-FFF2-40B4-BE49-F238E27FC236}">
                <a16:creationId xmlns:a16="http://schemas.microsoft.com/office/drawing/2014/main" id="{162581FE-B4A2-2911-4F5E-60FC0921E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magine 5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AD9D8D65-233C-6D11-2CD7-C527AC6F5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" y="0"/>
            <a:ext cx="9144001" cy="51435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C38EB3FF-2CFC-3F57-CB10-0509BAE6DDEA}"/>
              </a:ext>
            </a:extLst>
          </p:cNvPr>
          <p:cNvSpPr/>
          <p:nvPr/>
        </p:nvSpPr>
        <p:spPr>
          <a:xfrm>
            <a:off x="9003" y="-3760"/>
            <a:ext cx="9144000" cy="5143500"/>
          </a:xfrm>
          <a:prstGeom prst="rect">
            <a:avLst/>
          </a:prstGeom>
          <a:gradFill flip="none" rotWithShape="1">
            <a:gsLst>
              <a:gs pos="12000">
                <a:schemeClr val="accent1">
                  <a:lumMod val="75000"/>
                  <a:alpha val="0"/>
                </a:schemeClr>
              </a:gs>
              <a:gs pos="50000">
                <a:schemeClr val="accent1">
                  <a:lumMod val="75000"/>
                  <a:alpha val="58000"/>
                </a:schemeClr>
              </a:gs>
              <a:gs pos="91000">
                <a:schemeClr val="accent1">
                  <a:lumMod val="7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145856-1C05-108E-FA78-00BE093DA15F}"/>
              </a:ext>
            </a:extLst>
          </p:cNvPr>
          <p:cNvSpPr txBox="1"/>
          <p:nvPr/>
        </p:nvSpPr>
        <p:spPr>
          <a:xfrm>
            <a:off x="0" y="1393310"/>
            <a:ext cx="9144000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0"/>
              </a:lnSpc>
            </a:pPr>
            <a:r>
              <a:rPr lang="it-IT" sz="8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ROAD TO </a:t>
            </a:r>
          </a:p>
          <a:p>
            <a:pPr algn="ctr">
              <a:lnSpc>
                <a:spcPts val="8800"/>
              </a:lnSpc>
            </a:pPr>
            <a:r>
              <a:rPr lang="it-IT" sz="8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MI-CO 2026</a:t>
            </a:r>
          </a:p>
        </p:txBody>
      </p:sp>
    </p:spTree>
    <p:extLst>
      <p:ext uri="{BB962C8B-B14F-4D97-AF65-F5344CB8AC3E}">
        <p14:creationId xmlns:p14="http://schemas.microsoft.com/office/powerpoint/2010/main" val="1826629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en Z Music | France Music">
            <a:extLst>
              <a:ext uri="{FF2B5EF4-FFF2-40B4-BE49-F238E27FC236}">
                <a16:creationId xmlns:a16="http://schemas.microsoft.com/office/drawing/2014/main" id="{F1DEB75E-AD82-245A-7688-870E30D1A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r="1223" b="3659"/>
          <a:stretch/>
        </p:blipFill>
        <p:spPr bwMode="auto">
          <a:xfrm>
            <a:off x="0" y="0"/>
            <a:ext cx="91796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1421941-059E-A9FC-9C5F-75F639C0B797}"/>
              </a:ext>
            </a:extLst>
          </p:cNvPr>
          <p:cNvSpPr/>
          <p:nvPr/>
        </p:nvSpPr>
        <p:spPr>
          <a:xfrm>
            <a:off x="-11876" y="-1"/>
            <a:ext cx="9179630" cy="5139741"/>
          </a:xfrm>
          <a:prstGeom prst="rect">
            <a:avLst/>
          </a:prstGeom>
          <a:gradFill flip="none" rotWithShape="1">
            <a:gsLst>
              <a:gs pos="12000">
                <a:schemeClr val="accent1">
                  <a:lumMod val="75000"/>
                  <a:alpha val="0"/>
                </a:schemeClr>
              </a:gs>
              <a:gs pos="50000">
                <a:schemeClr val="accent1">
                  <a:lumMod val="75000"/>
                  <a:alpha val="73000"/>
                </a:schemeClr>
              </a:gs>
              <a:gs pos="91000">
                <a:schemeClr val="accent1">
                  <a:lumMod val="7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pic>
        <p:nvPicPr>
          <p:cNvPr id="8" name="Immagine 7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6249922E-65BB-EBF0-DAE1-64224F6E6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10F3DC-7F11-CC28-5A8B-6538E716BBFD}"/>
              </a:ext>
            </a:extLst>
          </p:cNvPr>
          <p:cNvSpPr txBox="1"/>
          <p:nvPr/>
        </p:nvSpPr>
        <p:spPr>
          <a:xfrm>
            <a:off x="0" y="1393310"/>
            <a:ext cx="9179630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0"/>
              </a:lnSpc>
            </a:pPr>
            <a:r>
              <a:rPr lang="it-IT" sz="8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MUSIC</a:t>
            </a:r>
          </a:p>
          <a:p>
            <a:pPr algn="ctr">
              <a:lnSpc>
                <a:spcPts val="8800"/>
              </a:lnSpc>
            </a:pPr>
            <a:r>
              <a:rPr lang="it-IT" sz="8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PLATFORMS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04B821-6AF6-00ED-BA47-E22F4F183584}"/>
              </a:ext>
            </a:extLst>
          </p:cNvPr>
          <p:cNvSpPr txBox="1"/>
          <p:nvPr/>
        </p:nvSpPr>
        <p:spPr>
          <a:xfrm>
            <a:off x="2311400" y="3656375"/>
            <a:ext cx="4521200" cy="523220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PASSION</a:t>
            </a:r>
          </a:p>
        </p:txBody>
      </p:sp>
    </p:spTree>
    <p:extLst>
      <p:ext uri="{BB962C8B-B14F-4D97-AF65-F5344CB8AC3E}">
        <p14:creationId xmlns:p14="http://schemas.microsoft.com/office/powerpoint/2010/main" val="4110643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EDC91F2-E7E6-E901-7298-6BDEEC0A2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6649"/>
          <a:stretch/>
        </p:blipFill>
        <p:spPr>
          <a:xfrm>
            <a:off x="-1143" y="0"/>
            <a:ext cx="9143985" cy="5142539"/>
          </a:xfrm>
          <a:prstGeom prst="rect">
            <a:avLst/>
          </a:prstGeom>
        </p:spPr>
      </p:pic>
      <p:pic>
        <p:nvPicPr>
          <p:cNvPr id="5" name="Immagine 4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025FA1B5-5225-4C30-DB6C-87B3EE906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B37B2B-C656-5D5A-37DE-C2295293FA20}"/>
              </a:ext>
            </a:extLst>
          </p:cNvPr>
          <p:cNvSpPr txBox="1"/>
          <p:nvPr/>
        </p:nvSpPr>
        <p:spPr>
          <a:xfrm>
            <a:off x="0" y="1393310"/>
            <a:ext cx="9144000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0"/>
              </a:lnSpc>
            </a:pPr>
            <a:r>
              <a:rPr lang="it-IT" sz="8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	DIGITAL</a:t>
            </a:r>
          </a:p>
          <a:p>
            <a:pPr algn="ctr">
              <a:lnSpc>
                <a:spcPts val="8800"/>
              </a:lnSpc>
            </a:pPr>
            <a:r>
              <a:rPr lang="it-IT" sz="8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INVENTORY</a:t>
            </a:r>
          </a:p>
        </p:txBody>
      </p:sp>
    </p:spTree>
    <p:extLst>
      <p:ext uri="{BB962C8B-B14F-4D97-AF65-F5344CB8AC3E}">
        <p14:creationId xmlns:p14="http://schemas.microsoft.com/office/powerpoint/2010/main" val="1594073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9629B2B-713D-36BA-D710-6FEC927B1C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6666"/>
          <a:stretch/>
        </p:blipFill>
        <p:spPr>
          <a:xfrm>
            <a:off x="0" y="0"/>
            <a:ext cx="9143985" cy="5143499"/>
          </a:xfrm>
          <a:prstGeom prst="rect">
            <a:avLst/>
          </a:prstGeom>
        </p:spPr>
      </p:pic>
      <p:pic>
        <p:nvPicPr>
          <p:cNvPr id="6" name="Immagine 5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EC7489AC-FA86-8327-2843-587CE6D71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4"/>
            <a:ext cx="9144001" cy="51435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C93975-1F41-33A4-F0D5-BEB6A6A1641F}"/>
              </a:ext>
            </a:extLst>
          </p:cNvPr>
          <p:cNvSpPr txBox="1"/>
          <p:nvPr/>
        </p:nvSpPr>
        <p:spPr>
          <a:xfrm>
            <a:off x="256110" y="806361"/>
            <a:ext cx="213598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5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1E57338-E516-A062-4288-AE28C47E9B75}"/>
              </a:ext>
            </a:extLst>
          </p:cNvPr>
          <p:cNvSpPr txBox="1">
            <a:spLocks/>
          </p:cNvSpPr>
          <p:nvPr/>
        </p:nvSpPr>
        <p:spPr>
          <a:xfrm>
            <a:off x="2160000" y="2164550"/>
            <a:ext cx="6964435" cy="81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Salto di qualità</a:t>
            </a:r>
            <a:b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in conoscenza/narrazione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EE60FCF-F19E-4567-5A13-6CEDB49BC5FB}"/>
              </a:ext>
            </a:extLst>
          </p:cNvPr>
          <p:cNvSpPr/>
          <p:nvPr/>
        </p:nvSpPr>
        <p:spPr>
          <a:xfrm>
            <a:off x="6121399" y="3479800"/>
            <a:ext cx="2054861" cy="10160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FC444158-47FB-5BA0-F5D6-368C7D9DC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399" y="3664108"/>
            <a:ext cx="2054861" cy="647383"/>
          </a:xfrm>
        </p:spPr>
        <p:txBody>
          <a:bodyPr vert="horz" lIns="68580" tIns="34290" rIns="68580" bIns="34290" rtlCol="0">
            <a:normAutofit/>
          </a:bodyPr>
          <a:lstStyle/>
          <a:p>
            <a:pPr marL="0" indent="0" algn="ctr">
              <a:buNone/>
            </a:pPr>
            <a:r>
              <a:rPr lang="en-US" sz="15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</a:t>
            </a: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</a:p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IN-FORMAZIONE</a:t>
            </a:r>
          </a:p>
        </p:txBody>
      </p:sp>
    </p:spTree>
    <p:extLst>
      <p:ext uri="{BB962C8B-B14F-4D97-AF65-F5344CB8AC3E}">
        <p14:creationId xmlns:p14="http://schemas.microsoft.com/office/powerpoint/2010/main" val="1356542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7C71A32-7813-2CA4-D53B-98DC9F8114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/>
        </p:blipFill>
        <p:spPr>
          <a:xfrm>
            <a:off x="-1" y="7"/>
            <a:ext cx="9144001" cy="514349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CCF827-2EFF-5FC0-9388-0DBFD15EF2C0}"/>
              </a:ext>
            </a:extLst>
          </p:cNvPr>
          <p:cNvSpPr txBox="1"/>
          <p:nvPr/>
        </p:nvSpPr>
        <p:spPr>
          <a:xfrm>
            <a:off x="203201" y="794340"/>
            <a:ext cx="213598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500" dirty="0">
                <a:solidFill>
                  <a:prstClr val="white"/>
                </a:solidFill>
                <a:latin typeface="Aptos Black" panose="020B0004020202020204" pitchFamily="34" charset="0"/>
              </a:rPr>
              <a:t>4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540088C5-D0BA-FCA2-396C-676B3F127FAD}"/>
              </a:ext>
            </a:extLst>
          </p:cNvPr>
          <p:cNvSpPr txBox="1">
            <a:spLocks/>
          </p:cNvSpPr>
          <p:nvPr/>
        </p:nvSpPr>
        <p:spPr>
          <a:xfrm>
            <a:off x="2160000" y="2164550"/>
            <a:ext cx="6964435" cy="81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Miglioramento capacità predittiva</a:t>
            </a:r>
          </a:p>
        </p:txBody>
      </p:sp>
      <p:pic>
        <p:nvPicPr>
          <p:cNvPr id="7" name="Immagine 6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67310EAE-86EA-D89F-DA53-78120A231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4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75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, calligrafia, Carattere, terreno&#10;&#10;Descrizione generata automaticamente">
            <a:extLst>
              <a:ext uri="{FF2B5EF4-FFF2-40B4-BE49-F238E27FC236}">
                <a16:creationId xmlns:a16="http://schemas.microsoft.com/office/drawing/2014/main" id="{34E20048-47F7-3A36-0389-76CCF0095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4" b="1077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F92D6FA9-5BBE-424F-4E1A-C9AC6C9F4BEA}"/>
              </a:ext>
            </a:extLst>
          </p:cNvPr>
          <p:cNvSpPr/>
          <p:nvPr/>
        </p:nvSpPr>
        <p:spPr>
          <a:xfrm>
            <a:off x="0" y="0"/>
            <a:ext cx="9144000" cy="5139741"/>
          </a:xfrm>
          <a:prstGeom prst="rect">
            <a:avLst/>
          </a:prstGeom>
          <a:gradFill flip="none" rotWithShape="1">
            <a:gsLst>
              <a:gs pos="0">
                <a:srgbClr val="443937">
                  <a:alpha val="0"/>
                </a:srgbClr>
              </a:gs>
              <a:gs pos="50000">
                <a:srgbClr val="443937">
                  <a:alpha val="65000"/>
                </a:srgbClr>
              </a:gs>
              <a:gs pos="100000">
                <a:srgbClr val="443937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052290-01A9-C16B-CA5A-F4E3870EF8F2}"/>
              </a:ext>
            </a:extLst>
          </p:cNvPr>
          <p:cNvSpPr txBox="1"/>
          <p:nvPr/>
        </p:nvSpPr>
        <p:spPr>
          <a:xfrm>
            <a:off x="226314" y="794339"/>
            <a:ext cx="213598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500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CF757F01-16AA-80FD-C1EE-34BAFBDDABFF}"/>
              </a:ext>
            </a:extLst>
          </p:cNvPr>
          <p:cNvSpPr txBox="1">
            <a:spLocks/>
          </p:cNvSpPr>
          <p:nvPr/>
        </p:nvSpPr>
        <p:spPr>
          <a:xfrm>
            <a:off x="2160000" y="2164550"/>
            <a:ext cx="6964435" cy="81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Quote e e-</a:t>
            </a:r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cpg</a:t>
            </a:r>
            <a:endParaRPr lang="it-IT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magine 14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728019A3-664F-149A-7E8A-70E7BD6D7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5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hy Don't We Just Ban Targeted Advertising? | WIRED">
            <a:extLst>
              <a:ext uri="{FF2B5EF4-FFF2-40B4-BE49-F238E27FC236}">
                <a16:creationId xmlns:a16="http://schemas.microsoft.com/office/drawing/2014/main" id="{7621FFE6-5C7E-7F9A-8986-504805EB1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2" b="8348"/>
          <a:stretch/>
        </p:blipFill>
        <p:spPr bwMode="auto">
          <a:xfrm>
            <a:off x="-2285" y="7"/>
            <a:ext cx="9143999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7FAF00F-21C0-E02E-9AC6-ECB39CF5FC6B}"/>
              </a:ext>
            </a:extLst>
          </p:cNvPr>
          <p:cNvSpPr/>
          <p:nvPr/>
        </p:nvSpPr>
        <p:spPr>
          <a:xfrm>
            <a:off x="-2285" y="-1"/>
            <a:ext cx="9167583" cy="5139741"/>
          </a:xfrm>
          <a:prstGeom prst="rect">
            <a:avLst/>
          </a:prstGeom>
          <a:gradFill flip="none" rotWithShape="1">
            <a:gsLst>
              <a:gs pos="0">
                <a:srgbClr val="443937">
                  <a:alpha val="0"/>
                </a:srgbClr>
              </a:gs>
              <a:gs pos="50000">
                <a:srgbClr val="443937">
                  <a:alpha val="75000"/>
                </a:srgbClr>
              </a:gs>
              <a:gs pos="100000">
                <a:srgbClr val="443937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A6DBEA-D33E-DB12-EF33-7DEC11AA8188}"/>
              </a:ext>
            </a:extLst>
          </p:cNvPr>
          <p:cNvSpPr txBox="1"/>
          <p:nvPr/>
        </p:nvSpPr>
        <p:spPr>
          <a:xfrm>
            <a:off x="257890" y="794340"/>
            <a:ext cx="213598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500" dirty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8" name="Immagine 7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2323A62E-5DE3-B4DA-ADF8-8DF838393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CF3F93C-5350-BA80-9155-9D1260FE916D}"/>
              </a:ext>
            </a:extLst>
          </p:cNvPr>
          <p:cNvSpPr txBox="1">
            <a:spLocks/>
          </p:cNvSpPr>
          <p:nvPr/>
        </p:nvSpPr>
        <p:spPr>
          <a:xfrm>
            <a:off x="2160000" y="2164550"/>
            <a:ext cx="6964435" cy="81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Posizionamento CTV</a:t>
            </a:r>
            <a:b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vendita a target</a:t>
            </a:r>
          </a:p>
        </p:txBody>
      </p:sp>
    </p:spTree>
    <p:extLst>
      <p:ext uri="{BB962C8B-B14F-4D97-AF65-F5344CB8AC3E}">
        <p14:creationId xmlns:p14="http://schemas.microsoft.com/office/powerpoint/2010/main" val="42222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F8882C6-0AA5-570E-26A6-C8B3483ADC4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825"/>
          <a:stretch/>
        </p:blipFill>
        <p:spPr>
          <a:xfrm>
            <a:off x="720000" y="973138"/>
            <a:ext cx="6935788" cy="393541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CD75C0-2965-8591-FB95-1494A106A604}"/>
              </a:ext>
            </a:extLst>
          </p:cNvPr>
          <p:cNvSpPr txBox="1"/>
          <p:nvPr/>
        </p:nvSpPr>
        <p:spPr>
          <a:xfrm>
            <a:off x="720000" y="540000"/>
            <a:ext cx="4575974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anticipazioni UNA</a:t>
            </a:r>
            <a:endParaRPr lang="it-IT" sz="2400" dirty="0"/>
          </a:p>
        </p:txBody>
      </p:sp>
      <p:pic>
        <p:nvPicPr>
          <p:cNvPr id="2" name="Immagine 1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22D229EE-E3C5-A42A-9E81-C0AC53EAD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9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B76B3CA-6D33-7858-BE2C-AA290FA023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23" b="17078"/>
          <a:stretch/>
        </p:blipFill>
        <p:spPr>
          <a:xfrm>
            <a:off x="-2286" y="0"/>
            <a:ext cx="9143999" cy="514349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448EBE4-9F80-551F-9976-AF662E53B146}"/>
              </a:ext>
            </a:extLst>
          </p:cNvPr>
          <p:cNvSpPr/>
          <p:nvPr/>
        </p:nvSpPr>
        <p:spPr>
          <a:xfrm>
            <a:off x="21299" y="-1"/>
            <a:ext cx="9101401" cy="5139741"/>
          </a:xfrm>
          <a:prstGeom prst="rect">
            <a:avLst/>
          </a:prstGeom>
          <a:gradFill flip="none" rotWithShape="1">
            <a:gsLst>
              <a:gs pos="0">
                <a:srgbClr val="443937">
                  <a:alpha val="0"/>
                </a:srgbClr>
              </a:gs>
              <a:gs pos="50000">
                <a:srgbClr val="443937">
                  <a:alpha val="65000"/>
                </a:srgbClr>
              </a:gs>
              <a:gs pos="100000">
                <a:srgbClr val="443937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pic>
        <p:nvPicPr>
          <p:cNvPr id="9" name="Immagine 8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6F474B33-C61E-59AA-9F8E-1BBDDEDC6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4"/>
            <a:ext cx="9144001" cy="5143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0CD3FD-1D66-FA4A-9206-BA5B660C25F4}"/>
              </a:ext>
            </a:extLst>
          </p:cNvPr>
          <p:cNvSpPr txBox="1"/>
          <p:nvPr/>
        </p:nvSpPr>
        <p:spPr>
          <a:xfrm>
            <a:off x="293113" y="775366"/>
            <a:ext cx="213598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500" dirty="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7C1A9365-CA1B-B875-3FBC-65A7656150D2}"/>
              </a:ext>
            </a:extLst>
          </p:cNvPr>
          <p:cNvSpPr txBox="1">
            <a:spLocks/>
          </p:cNvSpPr>
          <p:nvPr/>
        </p:nvSpPr>
        <p:spPr>
          <a:xfrm>
            <a:off x="2160000" y="2164550"/>
            <a:ext cx="6964435" cy="81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Maggiore struttura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2B2712E3-63E1-549B-7CDA-49428EA0B67B}"/>
              </a:ext>
            </a:extLst>
          </p:cNvPr>
          <p:cNvSpPr/>
          <p:nvPr/>
        </p:nvSpPr>
        <p:spPr>
          <a:xfrm>
            <a:off x="6121399" y="3479800"/>
            <a:ext cx="2054861" cy="1016000"/>
          </a:xfrm>
          <a:prstGeom prst="roundRect">
            <a:avLst/>
          </a:prstGeom>
          <a:solidFill>
            <a:srgbClr val="A3887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44971C-7B95-5954-28B0-A0F0B7934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907" y="3661380"/>
            <a:ext cx="2443844" cy="706741"/>
          </a:xfrm>
          <a:noFill/>
          <a:effectLst/>
        </p:spPr>
        <p:txBody>
          <a:bodyPr vert="horz" lIns="68580" tIns="34290" rIns="68580" bIns="34290" rtlCol="0">
            <a:noAutofit/>
          </a:bodyPr>
          <a:lstStyle/>
          <a:p>
            <a:pPr marL="0" indent="0" algn="ctr">
              <a:buNone/>
            </a:pPr>
            <a:r>
              <a:rPr lang="en-US" sz="1600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accordi</a:t>
            </a:r>
            <a:r>
              <a:rPr lang="en-US" sz="16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gestione</a:t>
            </a:r>
            <a:r>
              <a:rPr lang="en-US" sz="16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1600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recuperi</a:t>
            </a:r>
            <a:r>
              <a:rPr lang="en-US" sz="1600" b="1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omaggi</a:t>
            </a:r>
            <a:endParaRPr lang="en-US" sz="1600" b="1" dirty="0">
              <a:solidFill>
                <a:srgbClr val="FFFFF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9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3">
            <a:extLst>
              <a:ext uri="{FF2B5EF4-FFF2-40B4-BE49-F238E27FC236}">
                <a16:creationId xmlns:a16="http://schemas.microsoft.com/office/drawing/2014/main" id="{65349092-039C-E114-7711-0843DD312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6086" r="-1" b="9622"/>
          <a:stretch/>
        </p:blipFill>
        <p:spPr>
          <a:xfrm>
            <a:off x="0" y="0"/>
            <a:ext cx="9141698" cy="514349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19388E3-490E-3253-8220-D216D0A0539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  <a:alpha val="60000"/>
                </a:schemeClr>
              </a:gs>
              <a:gs pos="50000">
                <a:schemeClr val="accent5">
                  <a:lumMod val="43000"/>
                  <a:alpha val="95000"/>
                </a:schemeClr>
              </a:gs>
              <a:gs pos="100000">
                <a:schemeClr val="accent5">
                  <a:lumMod val="50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2051CB-74AD-19FE-B239-FE282F497499}"/>
              </a:ext>
            </a:extLst>
          </p:cNvPr>
          <p:cNvSpPr txBox="1"/>
          <p:nvPr/>
        </p:nvSpPr>
        <p:spPr>
          <a:xfrm>
            <a:off x="189309" y="794340"/>
            <a:ext cx="213598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500" dirty="0">
                <a:solidFill>
                  <a:schemeClr val="bg1"/>
                </a:solidFill>
                <a:latin typeface="Aptos Black" panose="020B0004020202020204" pitchFamily="34" charset="0"/>
              </a:rPr>
              <a:t>8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DBCE1235-7493-B9AD-E4F2-4B115163DE69}"/>
              </a:ext>
            </a:extLst>
          </p:cNvPr>
          <p:cNvSpPr txBox="1">
            <a:spLocks/>
          </p:cNvSpPr>
          <p:nvPr/>
        </p:nvSpPr>
        <p:spPr>
          <a:xfrm>
            <a:off x="2160000" y="2164550"/>
            <a:ext cx="6964435" cy="814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Positioning in </a:t>
            </a:r>
            <a:r>
              <a:rPr lang="it-IT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experiencial</a:t>
            </a:r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market</a:t>
            </a:r>
          </a:p>
        </p:txBody>
      </p:sp>
      <p:pic>
        <p:nvPicPr>
          <p:cNvPr id="9" name="Immagine 8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93877F9D-3A99-AEB2-D131-985B446CF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4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4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3">
            <a:extLst>
              <a:ext uri="{FF2B5EF4-FFF2-40B4-BE49-F238E27FC236}">
                <a16:creationId xmlns:a16="http://schemas.microsoft.com/office/drawing/2014/main" id="{0AD10DED-F1CD-223D-9807-1E5212DE27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6086" r="-1" b="9622"/>
          <a:stretch/>
        </p:blipFill>
        <p:spPr>
          <a:xfrm>
            <a:off x="0" y="0"/>
            <a:ext cx="9141698" cy="514349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9767373-AC93-8FC9-B5F1-151D2A56F90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  <a:alpha val="60000"/>
                </a:schemeClr>
              </a:gs>
              <a:gs pos="50000">
                <a:schemeClr val="accent5">
                  <a:lumMod val="43000"/>
                  <a:alpha val="95000"/>
                </a:schemeClr>
              </a:gs>
              <a:gs pos="100000">
                <a:schemeClr val="accent5">
                  <a:lumMod val="50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pic>
        <p:nvPicPr>
          <p:cNvPr id="26" name="Immagine 25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9A96418D-7378-B3CF-7481-C8709FB67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4"/>
            <a:ext cx="9144001" cy="5143500"/>
          </a:xfrm>
          <a:prstGeom prst="rect">
            <a:avLst/>
          </a:prstGeom>
        </p:spPr>
      </p:pic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AB773DBC-ABD2-A7CB-4557-BDE9E5498C8B}"/>
              </a:ext>
            </a:extLst>
          </p:cNvPr>
          <p:cNvSpPr/>
          <p:nvPr/>
        </p:nvSpPr>
        <p:spPr>
          <a:xfrm>
            <a:off x="437322" y="985962"/>
            <a:ext cx="8428382" cy="3912041"/>
          </a:xfrm>
          <a:prstGeom prst="roundRect">
            <a:avLst>
              <a:gd name="adj" fmla="val 2935"/>
            </a:avLst>
          </a:prstGeom>
          <a:solidFill>
            <a:schemeClr val="accent5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3E89843A-07D9-74EB-50AF-5B003F9AC3DA}"/>
              </a:ext>
            </a:extLst>
          </p:cNvPr>
          <p:cNvSpPr/>
          <p:nvPr/>
        </p:nvSpPr>
        <p:spPr>
          <a:xfrm>
            <a:off x="790036" y="1840316"/>
            <a:ext cx="1772804" cy="1446556"/>
          </a:xfrm>
          <a:prstGeom prst="roundRect">
            <a:avLst>
              <a:gd name="adj" fmla="val 5442"/>
            </a:avLst>
          </a:prstGeom>
          <a:solidFill>
            <a:srgbClr val="92D05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6CE37FA1-BF1D-0847-BD93-9E4B43E8B275}"/>
              </a:ext>
            </a:extLst>
          </p:cNvPr>
          <p:cNvSpPr/>
          <p:nvPr/>
        </p:nvSpPr>
        <p:spPr>
          <a:xfrm>
            <a:off x="6729534" y="3044910"/>
            <a:ext cx="1763773" cy="1415772"/>
          </a:xfrm>
          <a:prstGeom prst="roundRect">
            <a:avLst>
              <a:gd name="adj" fmla="val 5419"/>
            </a:avLst>
          </a:prstGeom>
          <a:solidFill>
            <a:srgbClr val="3366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8C73980-7392-952B-9D79-90CCB0986C6C}"/>
              </a:ext>
            </a:extLst>
          </p:cNvPr>
          <p:cNvGrpSpPr/>
          <p:nvPr/>
        </p:nvGrpSpPr>
        <p:grpSpPr>
          <a:xfrm>
            <a:off x="1192695" y="909331"/>
            <a:ext cx="6798363" cy="3980721"/>
            <a:chOff x="2038341" y="1929793"/>
            <a:chExt cx="7177479" cy="4323003"/>
          </a:xfrm>
          <a:noFill/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2C170897-3435-1B54-253C-EEEDD08FAEE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10585034"/>
                </p:ext>
              </p:extLst>
            </p:nvPr>
          </p:nvGraphicFramePr>
          <p:xfrm>
            <a:off x="2038341" y="1929793"/>
            <a:ext cx="7177479" cy="43230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D845AE6-C3DF-89FD-74FE-C814847DAA8F}"/>
                </a:ext>
              </a:extLst>
            </p:cNvPr>
            <p:cNvSpPr txBox="1"/>
            <p:nvPr/>
          </p:nvSpPr>
          <p:spPr>
            <a:xfrm>
              <a:off x="4842301" y="3518888"/>
              <a:ext cx="1515389" cy="107573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noAutofit/>
            </a:bodyPr>
            <a:lstStyle/>
            <a:p>
              <a:pPr algn="r" defTabSz="914103">
                <a:defRPr/>
              </a:pPr>
              <a:r>
                <a:rPr lang="it-IT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14,7</a:t>
              </a:r>
              <a:br>
                <a:rPr lang="it-IT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miliardi €</a:t>
              </a:r>
              <a:endPara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DAF852-FF20-4B93-1712-74B27A2BC328}"/>
                </a:ext>
              </a:extLst>
            </p:cNvPr>
            <p:cNvSpPr txBox="1"/>
            <p:nvPr/>
          </p:nvSpPr>
          <p:spPr>
            <a:xfrm>
              <a:off x="6370441" y="4738171"/>
              <a:ext cx="1138240" cy="42114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685783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it-IT" sz="24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28,7</a:t>
              </a:r>
              <a:r>
                <a:rPr lang="it-IT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it-IT" sz="2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7630FA-B910-D14C-2DCD-7425B8F1CE77}"/>
                </a:ext>
              </a:extLst>
            </p:cNvPr>
            <p:cNvSpPr txBox="1"/>
            <p:nvPr/>
          </p:nvSpPr>
          <p:spPr>
            <a:xfrm>
              <a:off x="4161936" y="2760672"/>
              <a:ext cx="1138240" cy="42114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685783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it-IT" sz="2400" b="1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71,3</a:t>
              </a:r>
              <a:r>
                <a:rPr lang="it-IT" sz="160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it-IT" sz="21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9EC2BD8-2510-3700-C176-979614FD5E6A}"/>
              </a:ext>
            </a:extLst>
          </p:cNvPr>
          <p:cNvSpPr txBox="1"/>
          <p:nvPr/>
        </p:nvSpPr>
        <p:spPr>
          <a:xfrm>
            <a:off x="742330" y="1113748"/>
            <a:ext cx="1796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Mercato </a:t>
            </a:r>
            <a:r>
              <a:rPr lang="it-IT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</a:t>
            </a:r>
            <a:b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tradizionale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94C2614-733F-4165-9F8C-D6B3C53B532B}"/>
              </a:ext>
            </a:extLst>
          </p:cNvPr>
          <p:cNvSpPr txBox="1"/>
          <p:nvPr/>
        </p:nvSpPr>
        <p:spPr>
          <a:xfrm>
            <a:off x="6384901" y="3000600"/>
            <a:ext cx="2116357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4,2</a:t>
            </a:r>
            <a:br>
              <a:rPr lang="it-IT" sz="4400" b="1" dirty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miliardi €</a:t>
            </a:r>
            <a:endParaRPr lang="it-IT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(+10,3</a:t>
            </a:r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2023)</a:t>
            </a:r>
            <a:endParaRPr lang="it-IT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70C55DB-017E-AC06-E4D3-39FE2827AA30}"/>
              </a:ext>
            </a:extLst>
          </p:cNvPr>
          <p:cNvSpPr txBox="1"/>
          <p:nvPr/>
        </p:nvSpPr>
        <p:spPr>
          <a:xfrm>
            <a:off x="970058" y="1840323"/>
            <a:ext cx="15927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10,5</a:t>
            </a:r>
          </a:p>
          <a:p>
            <a:pPr algn="r">
              <a:defRPr/>
            </a:pPr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miliardi €</a:t>
            </a:r>
          </a:p>
          <a:p>
            <a:pPr algn="r">
              <a:defRPr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(+5,8</a:t>
            </a:r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2023)</a:t>
            </a:r>
            <a:endParaRPr lang="it-IT" sz="2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A41F913-D29F-F41C-6D58-2D9B9028DC64}"/>
              </a:ext>
            </a:extLst>
          </p:cNvPr>
          <p:cNvSpPr txBox="1"/>
          <p:nvPr/>
        </p:nvSpPr>
        <p:spPr>
          <a:xfrm>
            <a:off x="720000" y="540000"/>
            <a:ext cx="4575974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Mercato comunicazione 2024</a:t>
            </a:r>
          </a:p>
        </p:txBody>
      </p:sp>
      <p:sp>
        <p:nvSpPr>
          <p:cNvPr id="25" name="CasellaDiTesto 6">
            <a:extLst>
              <a:ext uri="{FF2B5EF4-FFF2-40B4-BE49-F238E27FC236}">
                <a16:creationId xmlns:a16="http://schemas.microsoft.com/office/drawing/2014/main" id="{1501BD65-FDF6-C431-887B-9377D57D8964}"/>
              </a:ext>
            </a:extLst>
          </p:cNvPr>
          <p:cNvSpPr txBox="1"/>
          <p:nvPr/>
        </p:nvSpPr>
        <p:spPr>
          <a:xfrm>
            <a:off x="6744647" y="2332469"/>
            <a:ext cx="1698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it-IT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Experiential</a:t>
            </a:r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market</a:t>
            </a:r>
          </a:p>
        </p:txBody>
      </p:sp>
    </p:spTree>
    <p:extLst>
      <p:ext uri="{BB962C8B-B14F-4D97-AF65-F5344CB8AC3E}">
        <p14:creationId xmlns:p14="http://schemas.microsoft.com/office/powerpoint/2010/main" val="1721461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3">
            <a:extLst>
              <a:ext uri="{FF2B5EF4-FFF2-40B4-BE49-F238E27FC236}">
                <a16:creationId xmlns:a16="http://schemas.microsoft.com/office/drawing/2014/main" id="{7C531D9E-5BC6-E76F-152F-3B115724EC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6086" r="-1" b="9622"/>
          <a:stretch/>
        </p:blipFill>
        <p:spPr>
          <a:xfrm>
            <a:off x="0" y="0"/>
            <a:ext cx="9141698" cy="51434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855497B-DC3E-4BCB-9408-923EB08F091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  <a:alpha val="60000"/>
                </a:schemeClr>
              </a:gs>
              <a:gs pos="50000">
                <a:schemeClr val="accent5">
                  <a:lumMod val="43000"/>
                  <a:alpha val="95000"/>
                </a:schemeClr>
              </a:gs>
              <a:gs pos="100000">
                <a:schemeClr val="accent5">
                  <a:lumMod val="50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pic>
        <p:nvPicPr>
          <p:cNvPr id="17" name="Immagine 16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3050C4C2-0A08-6B84-7E80-403BFD39C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4"/>
            <a:ext cx="9144001" cy="51435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131D30-626A-1317-EEDB-E7C89C796113}"/>
              </a:ext>
            </a:extLst>
          </p:cNvPr>
          <p:cNvSpPr txBox="1"/>
          <p:nvPr/>
        </p:nvSpPr>
        <p:spPr>
          <a:xfrm>
            <a:off x="720000" y="540000"/>
            <a:ext cx="4575974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Experiencial</a:t>
            </a:r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market 2024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7E0F62CF-8A40-2F7D-5855-29A61B6D0143}"/>
              </a:ext>
            </a:extLst>
          </p:cNvPr>
          <p:cNvSpPr/>
          <p:nvPr/>
        </p:nvSpPr>
        <p:spPr>
          <a:xfrm>
            <a:off x="437322" y="985962"/>
            <a:ext cx="8428382" cy="3912041"/>
          </a:xfrm>
          <a:prstGeom prst="roundRect">
            <a:avLst>
              <a:gd name="adj" fmla="val 2935"/>
            </a:avLst>
          </a:prstGeom>
          <a:solidFill>
            <a:schemeClr val="accent5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C03FDCDA-3116-FAB7-FBB3-4EFB3ADD99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0792750"/>
              </p:ext>
            </p:extLst>
          </p:nvPr>
        </p:nvGraphicFramePr>
        <p:xfrm>
          <a:off x="-2301" y="577074"/>
          <a:ext cx="9144000" cy="4566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5">
            <a:extLst>
              <a:ext uri="{FF2B5EF4-FFF2-40B4-BE49-F238E27FC236}">
                <a16:creationId xmlns:a16="http://schemas.microsoft.com/office/drawing/2014/main" id="{2CA8DBD9-2CE0-0D5C-A8B5-58726E3E9E1E}"/>
              </a:ext>
            </a:extLst>
          </p:cNvPr>
          <p:cNvSpPr txBox="1"/>
          <p:nvPr/>
        </p:nvSpPr>
        <p:spPr>
          <a:xfrm>
            <a:off x="2615724" y="1541017"/>
            <a:ext cx="1078118" cy="387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685783">
              <a:lnSpc>
                <a:spcPct val="80000"/>
              </a:lnSpc>
              <a:spcAft>
                <a:spcPts val="600"/>
              </a:spcAft>
              <a:defRPr/>
            </a:pPr>
            <a:r>
              <a:rPr lang="it-IT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10,6</a:t>
            </a:r>
            <a:r>
              <a:rPr lang="it-IT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it-IT" sz="21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B6572C4A-D0FD-E254-6C70-98A8187BEC08}"/>
              </a:ext>
            </a:extLst>
          </p:cNvPr>
          <p:cNvSpPr txBox="1"/>
          <p:nvPr/>
        </p:nvSpPr>
        <p:spPr>
          <a:xfrm>
            <a:off x="1929869" y="2571750"/>
            <a:ext cx="1078118" cy="387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685783">
              <a:lnSpc>
                <a:spcPct val="80000"/>
              </a:lnSpc>
              <a:spcAft>
                <a:spcPts val="600"/>
              </a:spcAft>
              <a:defRPr/>
            </a:pPr>
            <a:r>
              <a:rPr lang="it-IT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17,2</a:t>
            </a:r>
            <a:r>
              <a:rPr lang="it-IT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it-IT" sz="21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4CD2504F-3FAB-779B-6CED-3D812D41735D}"/>
              </a:ext>
            </a:extLst>
          </p:cNvPr>
          <p:cNvSpPr txBox="1"/>
          <p:nvPr/>
        </p:nvSpPr>
        <p:spPr>
          <a:xfrm>
            <a:off x="2405677" y="3663722"/>
            <a:ext cx="1078118" cy="387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685783">
              <a:lnSpc>
                <a:spcPct val="80000"/>
              </a:lnSpc>
              <a:spcAft>
                <a:spcPts val="600"/>
              </a:spcAft>
              <a:defRPr/>
            </a:pPr>
            <a:r>
              <a:rPr lang="it-IT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23,0</a:t>
            </a:r>
            <a:r>
              <a:rPr lang="it-IT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it-IT" sz="21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05DC676-B846-C862-EC08-B38641DF1FFF}"/>
              </a:ext>
            </a:extLst>
          </p:cNvPr>
          <p:cNvSpPr txBox="1"/>
          <p:nvPr/>
        </p:nvSpPr>
        <p:spPr>
          <a:xfrm>
            <a:off x="4122440" y="2666388"/>
            <a:ext cx="1078118" cy="3877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685783">
              <a:lnSpc>
                <a:spcPct val="80000"/>
              </a:lnSpc>
              <a:spcAft>
                <a:spcPts val="600"/>
              </a:spcAft>
              <a:defRPr/>
            </a:pPr>
            <a:r>
              <a:rPr lang="it-IT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49,1</a:t>
            </a:r>
            <a:r>
              <a:rPr lang="it-IT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it-IT" sz="21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87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1A590ABA-4357-336C-CF84-5A3BC2ED3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4"/>
            <a:ext cx="9144001" cy="51435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DD076E-AFBE-4AF9-0F14-67A9F0766ED1}"/>
              </a:ext>
            </a:extLst>
          </p:cNvPr>
          <p:cNvSpPr txBox="1"/>
          <p:nvPr/>
        </p:nvSpPr>
        <p:spPr>
          <a:xfrm>
            <a:off x="3310858" y="2088788"/>
            <a:ext cx="2522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8398A4-00AF-149C-9D2F-19CCACE70FAD}"/>
              </a:ext>
            </a:extLst>
          </p:cNvPr>
          <p:cNvSpPr txBox="1"/>
          <p:nvPr/>
        </p:nvSpPr>
        <p:spPr>
          <a:xfrm>
            <a:off x="4466984" y="4490915"/>
            <a:ext cx="4452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…ancora 30’’ </a:t>
            </a:r>
          </a:p>
        </p:txBody>
      </p:sp>
    </p:spTree>
    <p:extLst>
      <p:ext uri="{BB962C8B-B14F-4D97-AF65-F5344CB8AC3E}">
        <p14:creationId xmlns:p14="http://schemas.microsoft.com/office/powerpoint/2010/main" val="1466024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 descr="Persone che tengono le frecce">
            <a:extLst>
              <a:ext uri="{FF2B5EF4-FFF2-40B4-BE49-F238E27FC236}">
                <a16:creationId xmlns:a16="http://schemas.microsoft.com/office/drawing/2014/main" id="{9DEA2289-FBA2-F12D-87E4-AC58D9B1A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863" b="419"/>
          <a:stretch/>
        </p:blipFill>
        <p:spPr>
          <a:xfrm>
            <a:off x="0" y="0"/>
            <a:ext cx="9134998" cy="5143500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4922E3FD-EB93-F4BE-F263-7EB2C2A2B66B}"/>
              </a:ext>
            </a:extLst>
          </p:cNvPr>
          <p:cNvSpPr/>
          <p:nvPr/>
        </p:nvSpPr>
        <p:spPr>
          <a:xfrm>
            <a:off x="1" y="-1"/>
            <a:ext cx="9143999" cy="5143501"/>
          </a:xfrm>
          <a:prstGeom prst="rect">
            <a:avLst/>
          </a:prstGeom>
          <a:solidFill>
            <a:schemeClr val="bg1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1CFCDD4-5664-2B8C-14E3-F88E7F625004}"/>
              </a:ext>
            </a:extLst>
          </p:cNvPr>
          <p:cNvGrpSpPr/>
          <p:nvPr/>
        </p:nvGrpSpPr>
        <p:grpSpPr>
          <a:xfrm>
            <a:off x="244701" y="1274786"/>
            <a:ext cx="4213275" cy="3204362"/>
            <a:chOff x="378662" y="1955181"/>
            <a:chExt cx="4103215" cy="4272481"/>
          </a:xfrm>
          <a:solidFill>
            <a:schemeClr val="accent1">
              <a:lumMod val="20000"/>
              <a:lumOff val="80000"/>
            </a:schemeClr>
          </a:solidFill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22A6909-A4C8-9B7D-E6D6-4BEA56993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378662" y="2027409"/>
              <a:ext cx="392580" cy="235548"/>
            </a:xfrm>
            <a:prstGeom prst="rect">
              <a:avLst/>
            </a:prstGeom>
            <a:noFill/>
          </p:spPr>
        </p:pic>
        <p:sp>
          <p:nvSpPr>
            <p:cNvPr id="48" name="CasellaDiTesto 9">
              <a:extLst>
                <a:ext uri="{FF2B5EF4-FFF2-40B4-BE49-F238E27FC236}">
                  <a16:creationId xmlns:a16="http://schemas.microsoft.com/office/drawing/2014/main" id="{27E9802F-2406-AC71-FAEF-BF703B06DC81}"/>
                </a:ext>
              </a:extLst>
            </p:cNvPr>
            <p:cNvSpPr txBox="1"/>
            <p:nvPr/>
          </p:nvSpPr>
          <p:spPr>
            <a:xfrm>
              <a:off x="848431" y="2222554"/>
              <a:ext cx="1661665" cy="328295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Traino della cura animali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EE7DB78-15EC-9035-5CAE-44201DF12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396599" y="2670510"/>
              <a:ext cx="348641" cy="3117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CasellaDiTesto 9">
              <a:extLst>
                <a:ext uri="{FF2B5EF4-FFF2-40B4-BE49-F238E27FC236}">
                  <a16:creationId xmlns:a16="http://schemas.microsoft.com/office/drawing/2014/main" id="{C34CD4B6-0E64-7BF4-9E65-291472ED76DC}"/>
                </a:ext>
              </a:extLst>
            </p:cNvPr>
            <p:cNvSpPr txBox="1"/>
            <p:nvPr/>
          </p:nvSpPr>
          <p:spPr>
            <a:xfrm>
              <a:off x="848431" y="2999534"/>
              <a:ext cx="3633446" cy="32829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Crescita dell’interesse di cibi/bevande vegetali e «free from»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CC182-BC35-EA19-8A4F-9CB77D9BA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421425" y="3425941"/>
              <a:ext cx="346306" cy="365546"/>
            </a:xfrm>
            <a:prstGeom prst="rect">
              <a:avLst/>
            </a:prstGeom>
            <a:noFill/>
          </p:spPr>
        </p:pic>
        <p:sp>
          <p:nvSpPr>
            <p:cNvPr id="54" name="CasellaDiTesto 9">
              <a:extLst>
                <a:ext uri="{FF2B5EF4-FFF2-40B4-BE49-F238E27FC236}">
                  <a16:creationId xmlns:a16="http://schemas.microsoft.com/office/drawing/2014/main" id="{E39FD85D-F807-596E-1A55-16356B886B0E}"/>
                </a:ext>
              </a:extLst>
            </p:cNvPr>
            <p:cNvSpPr txBox="1"/>
            <p:nvPr/>
          </p:nvSpPr>
          <p:spPr>
            <a:xfrm>
              <a:off x="848431" y="3755262"/>
              <a:ext cx="3633446" cy="738664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Crescita dell’e-commerce con piattaforme di second-hand</a:t>
              </a:r>
              <a:b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e nuovi player cinesi come Alibaba e </a:t>
              </a:r>
              <a:r>
                <a:rPr lang="it-IT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Temu</a:t>
              </a:r>
              <a:endParaRPr lang="it-IT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Comunicazione dei Discount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F928169-A10C-37D0-ADEE-07EE76AF7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403450" y="4531888"/>
              <a:ext cx="395286" cy="367547"/>
            </a:xfrm>
            <a:prstGeom prst="rect">
              <a:avLst/>
            </a:prstGeom>
            <a:noFill/>
          </p:spPr>
        </p:pic>
        <p:sp>
          <p:nvSpPr>
            <p:cNvPr id="57" name="CasellaDiTesto 9">
              <a:extLst>
                <a:ext uri="{FF2B5EF4-FFF2-40B4-BE49-F238E27FC236}">
                  <a16:creationId xmlns:a16="http://schemas.microsoft.com/office/drawing/2014/main" id="{1E6CF93C-659E-19F3-3FDB-E91810A28C48}"/>
                </a:ext>
              </a:extLst>
            </p:cNvPr>
            <p:cNvSpPr txBox="1"/>
            <p:nvPr/>
          </p:nvSpPr>
          <p:spPr>
            <a:xfrm>
              <a:off x="848431" y="4901978"/>
              <a:ext cx="3633446" cy="533480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Turismo sostenibile e esperienze personalizzate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Turismo online con player come Airbnb, Trivago, </a:t>
              </a:r>
              <a:r>
                <a:rPr lang="it-IT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etc</a:t>
              </a: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…..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04438DF-AEDD-49FC-CB9A-5F51A239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421066" y="5498075"/>
              <a:ext cx="402137" cy="386052"/>
            </a:xfrm>
            <a:prstGeom prst="rect">
              <a:avLst/>
            </a:prstGeom>
            <a:noFill/>
          </p:spPr>
        </p:pic>
        <p:sp>
          <p:nvSpPr>
            <p:cNvPr id="19" name="CasellaDiTesto 9">
              <a:extLst>
                <a:ext uri="{FF2B5EF4-FFF2-40B4-BE49-F238E27FC236}">
                  <a16:creationId xmlns:a16="http://schemas.microsoft.com/office/drawing/2014/main" id="{A9948D05-6ECD-CEE7-4425-D8D8B1FC8536}"/>
                </a:ext>
              </a:extLst>
            </p:cNvPr>
            <p:cNvSpPr txBox="1"/>
            <p:nvPr/>
          </p:nvSpPr>
          <p:spPr>
            <a:xfrm>
              <a:off x="848431" y="5899367"/>
              <a:ext cx="3633446" cy="32829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Investimenti su Giubileo 2025 e Milano Cortina 2026</a:t>
              </a:r>
            </a:p>
          </p:txBody>
        </p:sp>
        <p:sp>
          <p:nvSpPr>
            <p:cNvPr id="46" name="CasellaDiTesto 9">
              <a:extLst>
                <a:ext uri="{FF2B5EF4-FFF2-40B4-BE49-F238E27FC236}">
                  <a16:creationId xmlns:a16="http://schemas.microsoft.com/office/drawing/2014/main" id="{DCA8ACC7-DD86-CC21-2199-159B004B51BA}"/>
                </a:ext>
              </a:extLst>
            </p:cNvPr>
            <p:cNvSpPr txBox="1"/>
            <p:nvPr/>
          </p:nvSpPr>
          <p:spPr>
            <a:xfrm>
              <a:off x="848431" y="1955181"/>
              <a:ext cx="1194576" cy="369332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it-IT" sz="1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Gestione casa</a:t>
              </a:r>
            </a:p>
          </p:txBody>
        </p:sp>
        <p:sp>
          <p:nvSpPr>
            <p:cNvPr id="50" name="CasellaDiTesto 9">
              <a:extLst>
                <a:ext uri="{FF2B5EF4-FFF2-40B4-BE49-F238E27FC236}">
                  <a16:creationId xmlns:a16="http://schemas.microsoft.com/office/drawing/2014/main" id="{34D9FA57-A924-3C00-7599-B4B9FBA9290B}"/>
                </a:ext>
              </a:extLst>
            </p:cNvPr>
            <p:cNvSpPr txBox="1"/>
            <p:nvPr/>
          </p:nvSpPr>
          <p:spPr>
            <a:xfrm>
              <a:off x="848431" y="2660067"/>
              <a:ext cx="548269" cy="369332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it-IT" sz="1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Food</a:t>
              </a:r>
            </a:p>
          </p:txBody>
        </p:sp>
        <p:sp>
          <p:nvSpPr>
            <p:cNvPr id="53" name="CasellaDiTesto 9">
              <a:extLst>
                <a:ext uri="{FF2B5EF4-FFF2-40B4-BE49-F238E27FC236}">
                  <a16:creationId xmlns:a16="http://schemas.microsoft.com/office/drawing/2014/main" id="{4F5E049B-D725-EA2A-59CA-2CAEF307585A}"/>
                </a:ext>
              </a:extLst>
            </p:cNvPr>
            <p:cNvSpPr txBox="1"/>
            <p:nvPr/>
          </p:nvSpPr>
          <p:spPr>
            <a:xfrm>
              <a:off x="848431" y="3441830"/>
              <a:ext cx="587297" cy="369332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it-IT" sz="1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Retail</a:t>
              </a:r>
            </a:p>
          </p:txBody>
        </p:sp>
        <p:sp>
          <p:nvSpPr>
            <p:cNvPr id="55" name="CasellaDiTesto 9">
              <a:extLst>
                <a:ext uri="{FF2B5EF4-FFF2-40B4-BE49-F238E27FC236}">
                  <a16:creationId xmlns:a16="http://schemas.microsoft.com/office/drawing/2014/main" id="{0BC2961A-BDEC-6967-EB5E-46F454C01AD0}"/>
                </a:ext>
              </a:extLst>
            </p:cNvPr>
            <p:cNvSpPr txBox="1"/>
            <p:nvPr/>
          </p:nvSpPr>
          <p:spPr>
            <a:xfrm>
              <a:off x="848431" y="4562625"/>
              <a:ext cx="760395" cy="369332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it-IT" sz="1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Turismo</a:t>
              </a:r>
            </a:p>
          </p:txBody>
        </p:sp>
        <p:sp>
          <p:nvSpPr>
            <p:cNvPr id="15" name="CasellaDiTesto 9">
              <a:extLst>
                <a:ext uri="{FF2B5EF4-FFF2-40B4-BE49-F238E27FC236}">
                  <a16:creationId xmlns:a16="http://schemas.microsoft.com/office/drawing/2014/main" id="{DB44E9B9-A8B0-2C5B-BF84-B264180FEA3C}"/>
                </a:ext>
              </a:extLst>
            </p:cNvPr>
            <p:cNvSpPr txBox="1"/>
            <p:nvPr/>
          </p:nvSpPr>
          <p:spPr>
            <a:xfrm>
              <a:off x="848431" y="5547352"/>
              <a:ext cx="2630815" cy="369332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it-IT" sz="1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Aziende a partecipazione pubblica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708BA82A-E914-A837-7C16-EE9FCB1359A9}"/>
              </a:ext>
            </a:extLst>
          </p:cNvPr>
          <p:cNvGrpSpPr/>
          <p:nvPr/>
        </p:nvGrpSpPr>
        <p:grpSpPr>
          <a:xfrm>
            <a:off x="4896450" y="1274786"/>
            <a:ext cx="3842033" cy="2405195"/>
            <a:chOff x="7824961" y="2067664"/>
            <a:chExt cx="5122712" cy="320692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02E3379E-0D73-9B05-6C07-D57B61A1FDB7}"/>
                </a:ext>
              </a:extLst>
            </p:cNvPr>
            <p:cNvSpPr txBox="1"/>
            <p:nvPr/>
          </p:nvSpPr>
          <p:spPr>
            <a:xfrm>
              <a:off x="8321086" y="2067664"/>
              <a:ext cx="1374735" cy="369332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it-IT" sz="1200" b="1" dirty="0">
                  <a:solidFill>
                    <a:srgbClr val="FF5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Automotive</a:t>
              </a:r>
            </a:p>
          </p:txBody>
        </p:sp>
        <p:pic>
          <p:nvPicPr>
            <p:cNvPr id="12" name="Picture 12" descr="Car icon">
              <a:extLst>
                <a:ext uri="{FF2B5EF4-FFF2-40B4-BE49-F238E27FC236}">
                  <a16:creationId xmlns:a16="http://schemas.microsoft.com/office/drawing/2014/main" id="{094F68E7-6209-2CA7-9EAA-8FBFFDFC9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961" y="2084472"/>
              <a:ext cx="397622" cy="397622"/>
            </a:xfrm>
            <a:prstGeom prst="rect">
              <a:avLst/>
            </a:prstGeom>
            <a:noFill/>
          </p:spPr>
        </p:pic>
        <p:sp>
          <p:nvSpPr>
            <p:cNvPr id="13" name="CasellaDiTesto 9">
              <a:extLst>
                <a:ext uri="{FF2B5EF4-FFF2-40B4-BE49-F238E27FC236}">
                  <a16:creationId xmlns:a16="http://schemas.microsoft.com/office/drawing/2014/main" id="{6C5877C3-AC44-88FF-2D6E-44141E13E6BD}"/>
                </a:ext>
              </a:extLst>
            </p:cNvPr>
            <p:cNvSpPr txBox="1"/>
            <p:nvPr/>
          </p:nvSpPr>
          <p:spPr>
            <a:xfrm>
              <a:off x="8321086" y="2329190"/>
              <a:ext cx="4608205" cy="533480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Calo immatricolazioni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Elettrico in difficoltà</a:t>
              </a:r>
            </a:p>
          </p:txBody>
        </p:sp>
        <p:sp>
          <p:nvSpPr>
            <p:cNvPr id="14" name="CasellaDiTesto 9">
              <a:extLst>
                <a:ext uri="{FF2B5EF4-FFF2-40B4-BE49-F238E27FC236}">
                  <a16:creationId xmlns:a16="http://schemas.microsoft.com/office/drawing/2014/main" id="{1FCECE1C-979C-BB13-CF29-EB588E434740}"/>
                </a:ext>
              </a:extLst>
            </p:cNvPr>
            <p:cNvSpPr txBox="1"/>
            <p:nvPr/>
          </p:nvSpPr>
          <p:spPr>
            <a:xfrm>
              <a:off x="8321086" y="2947629"/>
              <a:ext cx="930169" cy="369332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it-IT" sz="1200" b="1" dirty="0" err="1">
                  <a:solidFill>
                    <a:srgbClr val="FF5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Luxury</a:t>
              </a:r>
              <a:endParaRPr lang="it-IT" sz="1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Graphic 16">
              <a:extLst>
                <a:ext uri="{FF2B5EF4-FFF2-40B4-BE49-F238E27FC236}">
                  <a16:creationId xmlns:a16="http://schemas.microsoft.com/office/drawing/2014/main" id="{1620B08E-6054-02AB-357A-45F4E5C8C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35485" y="2958742"/>
              <a:ext cx="367748" cy="367748"/>
            </a:xfrm>
            <a:prstGeom prst="rect">
              <a:avLst/>
            </a:prstGeom>
          </p:spPr>
        </p:pic>
        <p:sp>
          <p:nvSpPr>
            <p:cNvPr id="17" name="CasellaDiTesto 9">
              <a:extLst>
                <a:ext uri="{FF2B5EF4-FFF2-40B4-BE49-F238E27FC236}">
                  <a16:creationId xmlns:a16="http://schemas.microsoft.com/office/drawing/2014/main" id="{6408E5E6-46A1-B190-510E-1D4283421120}"/>
                </a:ext>
              </a:extLst>
            </p:cNvPr>
            <p:cNvSpPr txBox="1"/>
            <p:nvPr/>
          </p:nvSpPr>
          <p:spPr>
            <a:xfrm>
              <a:off x="8321086" y="3295354"/>
              <a:ext cx="4626587" cy="533480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Cambio stile di vita</a:t>
              </a:r>
            </a:p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Crisi cinese con conseguenze sullo shopping europeo</a:t>
              </a:r>
            </a:p>
          </p:txBody>
        </p:sp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B3352ABC-ABB5-2B64-A1FB-C551EB967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7886714" y="3913376"/>
              <a:ext cx="274115" cy="367831"/>
            </a:xfrm>
            <a:prstGeom prst="rect">
              <a:avLst/>
            </a:prstGeom>
            <a:noFill/>
          </p:spPr>
        </p:pic>
        <p:sp>
          <p:nvSpPr>
            <p:cNvPr id="21" name="CasellaDiTesto 9">
              <a:extLst>
                <a:ext uri="{FF2B5EF4-FFF2-40B4-BE49-F238E27FC236}">
                  <a16:creationId xmlns:a16="http://schemas.microsoft.com/office/drawing/2014/main" id="{B2674AF4-6B39-1D6F-B608-1E19A4A51FE9}"/>
                </a:ext>
              </a:extLst>
            </p:cNvPr>
            <p:cNvSpPr txBox="1"/>
            <p:nvPr/>
          </p:nvSpPr>
          <p:spPr>
            <a:xfrm>
              <a:off x="8321086" y="3921449"/>
              <a:ext cx="767476" cy="369332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it-IT" sz="1200" b="1" dirty="0">
                  <a:solidFill>
                    <a:srgbClr val="FF5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Telco</a:t>
              </a:r>
            </a:p>
          </p:txBody>
        </p:sp>
        <p:sp>
          <p:nvSpPr>
            <p:cNvPr id="22" name="CasellaDiTesto 9">
              <a:extLst>
                <a:ext uri="{FF2B5EF4-FFF2-40B4-BE49-F238E27FC236}">
                  <a16:creationId xmlns:a16="http://schemas.microsoft.com/office/drawing/2014/main" id="{A348E288-2DFE-8869-62A7-B67E232582F1}"/>
                </a:ext>
              </a:extLst>
            </p:cNvPr>
            <p:cNvSpPr txBox="1"/>
            <p:nvPr/>
          </p:nvSpPr>
          <p:spPr>
            <a:xfrm>
              <a:off x="8321085" y="4218628"/>
              <a:ext cx="4626585" cy="33855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Bassa redditività e intensa concorrenza</a:t>
              </a:r>
            </a:p>
          </p:txBody>
        </p:sp>
        <p:sp>
          <p:nvSpPr>
            <p:cNvPr id="23" name="CasellaDiTesto 9">
              <a:extLst>
                <a:ext uri="{FF2B5EF4-FFF2-40B4-BE49-F238E27FC236}">
                  <a16:creationId xmlns:a16="http://schemas.microsoft.com/office/drawing/2014/main" id="{7C0AEEFC-7DB1-AB22-7AE6-94FE77F9614B}"/>
                </a:ext>
              </a:extLst>
            </p:cNvPr>
            <p:cNvSpPr txBox="1"/>
            <p:nvPr/>
          </p:nvSpPr>
          <p:spPr>
            <a:xfrm>
              <a:off x="8321086" y="4616985"/>
              <a:ext cx="1567096" cy="369332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>
                <a:defRPr/>
              </a:pPr>
              <a:r>
                <a:rPr lang="it-IT" sz="1200" b="1" dirty="0">
                  <a:solidFill>
                    <a:srgbClr val="FF5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Cura persona</a:t>
              </a:r>
            </a:p>
          </p:txBody>
        </p:sp>
        <p:sp>
          <p:nvSpPr>
            <p:cNvPr id="24" name="CasellaDiTesto 9">
              <a:extLst>
                <a:ext uri="{FF2B5EF4-FFF2-40B4-BE49-F238E27FC236}">
                  <a16:creationId xmlns:a16="http://schemas.microsoft.com/office/drawing/2014/main" id="{5B0A17DC-C31B-8FC7-54DE-7259E456C0F9}"/>
                </a:ext>
              </a:extLst>
            </p:cNvPr>
            <p:cNvSpPr txBox="1"/>
            <p:nvPr/>
          </p:nvSpPr>
          <p:spPr>
            <a:xfrm>
              <a:off x="8321086" y="4946298"/>
              <a:ext cx="4608205" cy="32829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128588" indent="-128588">
                <a:buFont typeface="Arial" panose="020B0604020202020204" pitchFamily="34" charset="0"/>
                <a:buChar char="•"/>
                <a:defRPr/>
              </a:pP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Difficoltà per prodotti di profumeria e cura viso</a:t>
              </a:r>
            </a:p>
          </p:txBody>
        </p:sp>
        <p:pic>
          <p:nvPicPr>
            <p:cNvPr id="25" name="Picture 44">
              <a:extLst>
                <a:ext uri="{FF2B5EF4-FFF2-40B4-BE49-F238E27FC236}">
                  <a16:creationId xmlns:a16="http://schemas.microsoft.com/office/drawing/2014/main" id="{5E25D75D-EAC4-33A8-E518-677036D21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4F4F6"/>
                </a:clrFrom>
                <a:clrTo>
                  <a:srgbClr val="F4F4F6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7886714" y="4595300"/>
              <a:ext cx="279268" cy="279268"/>
            </a:xfrm>
            <a:prstGeom prst="rect">
              <a:avLst/>
            </a:prstGeom>
            <a:noFill/>
          </p:spPr>
        </p:pic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2596B55-E4C0-EC44-92A6-4966116980E4}"/>
              </a:ext>
            </a:extLst>
          </p:cNvPr>
          <p:cNvSpPr txBox="1"/>
          <p:nvPr/>
        </p:nvSpPr>
        <p:spPr>
          <a:xfrm>
            <a:off x="4994297" y="4807530"/>
            <a:ext cx="40147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it-IT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UNA Media Hub su stime UNA</a:t>
            </a:r>
            <a:endParaRPr lang="it-IT" sz="105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8843F2-07FA-BBC5-6CA3-3827C5DB20BC}"/>
              </a:ext>
            </a:extLst>
          </p:cNvPr>
          <p:cNvSpPr txBox="1"/>
          <p:nvPr/>
        </p:nvSpPr>
        <p:spPr>
          <a:xfrm>
            <a:off x="720000" y="540000"/>
            <a:ext cx="4575974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anticipazioni settori</a:t>
            </a:r>
            <a:endParaRPr lang="it-IT" sz="2400" dirty="0"/>
          </a:p>
        </p:txBody>
      </p:sp>
      <p:pic>
        <p:nvPicPr>
          <p:cNvPr id="31" name="Immagine 30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884769BD-5EC1-0CF0-FF4D-F74F85AE6F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1C68941-52A1-6A7C-39A3-D20C22B35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2" r="17226" b="29079"/>
          <a:stretch/>
        </p:blipFill>
        <p:spPr>
          <a:xfrm>
            <a:off x="6" y="0"/>
            <a:ext cx="9144000" cy="51435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BD61FCD-AB01-38AF-0189-D1433654069A}"/>
              </a:ext>
            </a:extLst>
          </p:cNvPr>
          <p:cNvSpPr/>
          <p:nvPr/>
        </p:nvSpPr>
        <p:spPr>
          <a:xfrm>
            <a:off x="0" y="0"/>
            <a:ext cx="9144000" cy="5139741"/>
          </a:xfrm>
          <a:prstGeom prst="rect">
            <a:avLst/>
          </a:prstGeom>
          <a:gradFill flip="none" rotWithShape="1">
            <a:gsLst>
              <a:gs pos="0">
                <a:srgbClr val="443937">
                  <a:alpha val="0"/>
                </a:srgbClr>
              </a:gs>
              <a:gs pos="50000">
                <a:srgbClr val="443937">
                  <a:alpha val="65000"/>
                </a:srgbClr>
              </a:gs>
              <a:gs pos="100000">
                <a:srgbClr val="443937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8C448B-9482-F9FC-3EB0-FD90CB531ED4}"/>
              </a:ext>
            </a:extLst>
          </p:cNvPr>
          <p:cNvSpPr txBox="1"/>
          <p:nvPr/>
        </p:nvSpPr>
        <p:spPr>
          <a:xfrm>
            <a:off x="0" y="1163703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8x8</a:t>
            </a:r>
          </a:p>
        </p:txBody>
      </p:sp>
      <p:pic>
        <p:nvPicPr>
          <p:cNvPr id="6" name="Immagine 5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B6A19582-1651-8FBC-24C3-32D470C7E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63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cielo, sfera, aeromobile, aria aperta&#10;&#10;Descrizione generata automaticamente">
            <a:extLst>
              <a:ext uri="{FF2B5EF4-FFF2-40B4-BE49-F238E27FC236}">
                <a16:creationId xmlns:a16="http://schemas.microsoft.com/office/drawing/2014/main" id="{C69B4CDC-43CE-3700-1436-759C3172B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1" r="1722" b="9744"/>
          <a:stretch/>
        </p:blipFill>
        <p:spPr>
          <a:xfrm>
            <a:off x="0" y="0"/>
            <a:ext cx="9134998" cy="5143500"/>
          </a:xfrm>
          <a:prstGeom prst="rect">
            <a:avLst/>
          </a:prstGeom>
        </p:spPr>
      </p:pic>
      <p:pic>
        <p:nvPicPr>
          <p:cNvPr id="9" name="Immagine 8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77AB584C-B237-ECDF-90DB-AA896A030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" y="0"/>
            <a:ext cx="9144001" cy="5143500"/>
          </a:xfrm>
          <a:prstGeom prst="rect">
            <a:avLst/>
          </a:prstGeom>
        </p:spPr>
      </p:pic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326D9219-9281-5CE5-AFDE-DAA9522650ED}"/>
              </a:ext>
            </a:extLst>
          </p:cNvPr>
          <p:cNvSpPr/>
          <p:nvPr/>
        </p:nvSpPr>
        <p:spPr>
          <a:xfrm>
            <a:off x="5867400" y="3592286"/>
            <a:ext cx="2895600" cy="1208314"/>
          </a:xfrm>
          <a:prstGeom prst="roundRect">
            <a:avLst>
              <a:gd name="adj" fmla="val 1036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3E6D5A9-C1ED-9871-B5CE-0899797BA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0" y="2164550"/>
            <a:ext cx="9295076" cy="814387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Perimetro omogeneo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68E980-9AF4-A86C-ACC9-F67474AEBE6E}"/>
              </a:ext>
            </a:extLst>
          </p:cNvPr>
          <p:cNvSpPr txBox="1"/>
          <p:nvPr/>
        </p:nvSpPr>
        <p:spPr>
          <a:xfrm>
            <a:off x="85698" y="794340"/>
            <a:ext cx="213598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500" dirty="0">
                <a:solidFill>
                  <a:srgbClr val="5B9BD5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FCD4BD-519E-272F-67D0-7BC69A51A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5629" y="3619833"/>
            <a:ext cx="2935399" cy="1171575"/>
          </a:xfrm>
          <a:noFill/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it-IT" sz="1600" b="1" dirty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CFR YOY 25/24</a:t>
            </a:r>
            <a:br>
              <a:rPr lang="it-IT" sz="1600" b="1" dirty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600" b="1" dirty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eventi sportivi inclusi</a:t>
            </a:r>
          </a:p>
        </p:txBody>
      </p:sp>
    </p:spTree>
    <p:extLst>
      <p:ext uri="{BB962C8B-B14F-4D97-AF65-F5344CB8AC3E}">
        <p14:creationId xmlns:p14="http://schemas.microsoft.com/office/powerpoint/2010/main" val="84998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rimo piano di pietra gemma">
            <a:extLst>
              <a:ext uri="{FF2B5EF4-FFF2-40B4-BE49-F238E27FC236}">
                <a16:creationId xmlns:a16="http://schemas.microsoft.com/office/drawing/2014/main" id="{5566C4A7-3ADA-09D6-8D6F-70B6D308A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68E980-9AF4-A86C-ACC9-F67474AEBE6E}"/>
              </a:ext>
            </a:extLst>
          </p:cNvPr>
          <p:cNvSpPr txBox="1"/>
          <p:nvPr/>
        </p:nvSpPr>
        <p:spPr>
          <a:xfrm>
            <a:off x="284395" y="794340"/>
            <a:ext cx="213598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5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7F9A7F6-E9BF-72CB-DF52-C70EE8204CCC}"/>
              </a:ext>
            </a:extLst>
          </p:cNvPr>
          <p:cNvSpPr txBox="1">
            <a:spLocks/>
          </p:cNvSpPr>
          <p:nvPr/>
        </p:nvSpPr>
        <p:spPr>
          <a:xfrm>
            <a:off x="2160000" y="2160000"/>
            <a:ext cx="7168172" cy="814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Valorizzare asset </a:t>
            </a:r>
          </a:p>
        </p:txBody>
      </p:sp>
      <p:pic>
        <p:nvPicPr>
          <p:cNvPr id="8" name="Immagine 7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CDF8F913-4EEA-83CD-CF4B-B5CA933CB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Primo piano di pietra gemma">
            <a:extLst>
              <a:ext uri="{FF2B5EF4-FFF2-40B4-BE49-F238E27FC236}">
                <a16:creationId xmlns:a16="http://schemas.microsoft.com/office/drawing/2014/main" id="{D8D1BCBE-D45F-6237-132B-27BEB7849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10" name="Immagine 9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69B5F954-EA27-454F-6F6A-BEBE5B3E4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" y="0"/>
            <a:ext cx="9144001" cy="51435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77BF63-864F-9A27-EA79-A75B2CE2BBE5}"/>
              </a:ext>
            </a:extLst>
          </p:cNvPr>
          <p:cNvSpPr txBox="1"/>
          <p:nvPr/>
        </p:nvSpPr>
        <p:spPr>
          <a:xfrm>
            <a:off x="720000" y="540000"/>
            <a:ext cx="4575974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asset</a:t>
            </a:r>
            <a:endParaRPr lang="it-IT" sz="2400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0097985E-D081-466F-273A-279786819C88}"/>
              </a:ext>
            </a:extLst>
          </p:cNvPr>
          <p:cNvSpPr/>
          <p:nvPr/>
        </p:nvSpPr>
        <p:spPr>
          <a:xfrm>
            <a:off x="4693499" y="1013622"/>
            <a:ext cx="1901190" cy="1468574"/>
          </a:xfrm>
          <a:prstGeom prst="round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  <a:ln>
            <a:noFill/>
          </a:ln>
          <a:effectLst>
            <a:innerShdw blurRad="50800" dist="101600" dir="18900000">
              <a:srgbClr val="BB7B91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 dirty="0">
                <a:solidFill>
                  <a:schemeClr val="bg1"/>
                </a:solidFill>
                <a:effectLst>
                  <a:outerShdw blurRad="1016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Mare Fuori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C6C316D-490B-10A2-969E-55BDFDD88969}"/>
              </a:ext>
            </a:extLst>
          </p:cNvPr>
          <p:cNvSpPr/>
          <p:nvPr/>
        </p:nvSpPr>
        <p:spPr>
          <a:xfrm>
            <a:off x="6708988" y="1013622"/>
            <a:ext cx="1901190" cy="1468574"/>
          </a:xfrm>
          <a:prstGeom prst="round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  <a:ln>
            <a:noFill/>
          </a:ln>
          <a:effectLst>
            <a:innerShdw blurRad="50800" dist="101600" dir="18900000">
              <a:srgbClr val="BB7B91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>
                <a:solidFill>
                  <a:schemeClr val="bg1"/>
                </a:solidFill>
                <a:effectLst>
                  <a:outerShdw blurRad="1016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Nazionale</a:t>
            </a:r>
            <a:endParaRPr lang="it-IT" sz="2100" b="1" dirty="0">
              <a:solidFill>
                <a:schemeClr val="bg1"/>
              </a:solidFill>
              <a:effectLst>
                <a:outerShdw blurRad="101600" dist="635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00F4B110-BFDB-619F-35EB-0D0429AECE42}"/>
              </a:ext>
            </a:extLst>
          </p:cNvPr>
          <p:cNvSpPr/>
          <p:nvPr/>
        </p:nvSpPr>
        <p:spPr>
          <a:xfrm>
            <a:off x="2597760" y="1013622"/>
            <a:ext cx="1901190" cy="1468574"/>
          </a:xfrm>
          <a:prstGeom prst="round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  <a:ln>
            <a:noFill/>
          </a:ln>
          <a:effectLst>
            <a:innerShdw blurRad="50800" dist="101600" dir="18900000">
              <a:srgbClr val="BB7B91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 dirty="0">
                <a:solidFill>
                  <a:schemeClr val="bg1"/>
                </a:solidFill>
                <a:effectLst>
                  <a:outerShdw blurRad="1016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Sanremo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91288472-255F-1701-25CC-773AD901326D}"/>
              </a:ext>
            </a:extLst>
          </p:cNvPr>
          <p:cNvSpPr/>
          <p:nvPr/>
        </p:nvSpPr>
        <p:spPr>
          <a:xfrm>
            <a:off x="502022" y="1013622"/>
            <a:ext cx="1901190" cy="1468574"/>
          </a:xfrm>
          <a:prstGeom prst="round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  <a:ln>
            <a:noFill/>
          </a:ln>
          <a:effectLst>
            <a:innerShdw blurRad="50800" dist="101600" dir="18900000">
              <a:srgbClr val="BB7B91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 dirty="0">
                <a:solidFill>
                  <a:schemeClr val="bg1"/>
                </a:solidFill>
                <a:effectLst>
                  <a:outerShdw blurRad="1016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Martino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C998EE83-B3F8-DD3C-67A9-FB2EDD9E17E6}"/>
              </a:ext>
            </a:extLst>
          </p:cNvPr>
          <p:cNvSpPr/>
          <p:nvPr/>
        </p:nvSpPr>
        <p:spPr>
          <a:xfrm>
            <a:off x="525669" y="2701116"/>
            <a:ext cx="1901190" cy="1468574"/>
          </a:xfrm>
          <a:prstGeom prst="round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  <a:ln>
            <a:noFill/>
          </a:ln>
          <a:effectLst>
            <a:innerShdw blurRad="50800" dist="101600" dir="18900000">
              <a:srgbClr val="BB7B91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 dirty="0">
                <a:solidFill>
                  <a:schemeClr val="bg1"/>
                </a:solidFill>
                <a:effectLst>
                  <a:outerShdw blurRad="1016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Offerta sportiva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FE3E2F95-1287-3F10-75A7-1C9946F1AE81}"/>
              </a:ext>
            </a:extLst>
          </p:cNvPr>
          <p:cNvSpPr/>
          <p:nvPr/>
        </p:nvSpPr>
        <p:spPr>
          <a:xfrm>
            <a:off x="2594658" y="2701116"/>
            <a:ext cx="1901190" cy="1468574"/>
          </a:xfrm>
          <a:prstGeom prst="round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  <a:ln>
            <a:noFill/>
          </a:ln>
          <a:effectLst>
            <a:innerShdw blurRad="50800" dist="101600" dir="18900000">
              <a:srgbClr val="BB7B91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 dirty="0">
                <a:solidFill>
                  <a:schemeClr val="bg1"/>
                </a:solidFill>
                <a:effectLst>
                  <a:outerShdw blurRad="1016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Road to </a:t>
            </a:r>
            <a:r>
              <a:rPr lang="it-IT" sz="2100" b="1" dirty="0" err="1">
                <a:solidFill>
                  <a:schemeClr val="bg1"/>
                </a:solidFill>
                <a:effectLst>
                  <a:outerShdw blurRad="1016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Olympics</a:t>
            </a:r>
            <a:endParaRPr lang="it-IT" sz="2100" b="1" dirty="0">
              <a:solidFill>
                <a:schemeClr val="bg1"/>
              </a:solidFill>
              <a:effectLst>
                <a:outerShdw blurRad="101600" dist="635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0097985E-D081-466F-273A-279786819C88}"/>
              </a:ext>
            </a:extLst>
          </p:cNvPr>
          <p:cNvSpPr/>
          <p:nvPr/>
        </p:nvSpPr>
        <p:spPr>
          <a:xfrm>
            <a:off x="4663647" y="2701116"/>
            <a:ext cx="1901190" cy="1468574"/>
          </a:xfrm>
          <a:prstGeom prst="round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  <a:ln>
            <a:noFill/>
          </a:ln>
          <a:effectLst>
            <a:innerShdw blurRad="50800" dist="101600" dir="18900000">
              <a:srgbClr val="BB7B91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 dirty="0">
                <a:solidFill>
                  <a:schemeClr val="bg1"/>
                </a:solidFill>
                <a:effectLst>
                  <a:outerShdw blurRad="1016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  <a:p>
            <a:pPr algn="ctr"/>
            <a:r>
              <a:rPr lang="it-IT" sz="2100" b="1" dirty="0" err="1">
                <a:solidFill>
                  <a:schemeClr val="bg1"/>
                </a:solidFill>
                <a:effectLst>
                  <a:outerShdw blurRad="1016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platforms</a:t>
            </a:r>
            <a:endParaRPr lang="it-IT" sz="2100" b="1" dirty="0">
              <a:solidFill>
                <a:schemeClr val="bg1"/>
              </a:solidFill>
              <a:effectLst>
                <a:outerShdw blurRad="101600" dist="635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BC6C316D-490B-10A2-969E-55BDFDD88969}"/>
              </a:ext>
            </a:extLst>
          </p:cNvPr>
          <p:cNvSpPr/>
          <p:nvPr/>
        </p:nvSpPr>
        <p:spPr>
          <a:xfrm>
            <a:off x="6732636" y="2701115"/>
            <a:ext cx="1901190" cy="1468574"/>
          </a:xfrm>
          <a:prstGeom prst="roundRect">
            <a:avLst/>
          </a:prstGeom>
          <a:blipFill dpi="0" rotWithShape="1">
            <a:blip r:embed="rId3">
              <a:alphaModFix amt="44000"/>
            </a:blip>
            <a:srcRect/>
            <a:stretch>
              <a:fillRect/>
            </a:stretch>
          </a:blipFill>
          <a:ln>
            <a:noFill/>
          </a:ln>
          <a:effectLst>
            <a:innerShdw blurRad="50800" dist="101600" dir="18900000">
              <a:srgbClr val="BB7B91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 dirty="0">
                <a:solidFill>
                  <a:schemeClr val="bg1"/>
                </a:solidFill>
                <a:effectLst>
                  <a:outerShdw blurRad="1016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it-IT" sz="2100" b="1" dirty="0" err="1">
                <a:solidFill>
                  <a:schemeClr val="bg1"/>
                </a:solidFill>
                <a:effectLst>
                  <a:outerShdw blurRad="101600" dist="635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inventory</a:t>
            </a:r>
            <a:endParaRPr lang="it-IT" sz="2100" b="1" dirty="0">
              <a:solidFill>
                <a:schemeClr val="bg1"/>
              </a:solidFill>
              <a:effectLst>
                <a:outerShdw blurRad="101600" dist="635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efano De Martino debutta alla conduzione di &quot;Affari tuoi&quot;, l'attesa per  il nuovo inizio">
            <a:extLst>
              <a:ext uri="{FF2B5EF4-FFF2-40B4-BE49-F238E27FC236}">
                <a16:creationId xmlns:a16="http://schemas.microsoft.com/office/drawing/2014/main" id="{7DEC6349-5CE3-DD71-88B0-96FE3CFD7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tefano De Martino debutta alla conduzione di &quot;Affari tuoi&quot;, l'attesa per  il nuovo inizio">
            <a:extLst>
              <a:ext uri="{FF2B5EF4-FFF2-40B4-BE49-F238E27FC236}">
                <a16:creationId xmlns:a16="http://schemas.microsoft.com/office/drawing/2014/main" id="{3B095DE6-BDE4-0DE6-DD03-5D42D880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3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4E6813-DC3A-82F1-976D-36901F4ADADB}"/>
              </a:ext>
            </a:extLst>
          </p:cNvPr>
          <p:cNvSpPr txBox="1"/>
          <p:nvPr/>
        </p:nvSpPr>
        <p:spPr>
          <a:xfrm>
            <a:off x="0" y="184847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	DE MARTINO</a:t>
            </a:r>
          </a:p>
        </p:txBody>
      </p:sp>
      <p:pic>
        <p:nvPicPr>
          <p:cNvPr id="8" name="Immagine 7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818C0A98-FC33-103F-ECED-125DF5626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55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nremo, colpaccio di Carlo Conti: Ariston infuocato con due big famosissimi">
            <a:extLst>
              <a:ext uri="{FF2B5EF4-FFF2-40B4-BE49-F238E27FC236}">
                <a16:creationId xmlns:a16="http://schemas.microsoft.com/office/drawing/2014/main" id="{DE0D6F8B-C1A8-5AB2-1486-6C511935B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" t="10231" r="1" b="10145"/>
          <a:stretch/>
        </p:blipFill>
        <p:spPr bwMode="auto">
          <a:xfrm>
            <a:off x="-108857" y="0"/>
            <a:ext cx="92526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9C0298-5D0B-1E51-785C-BA5719830D64}"/>
              </a:ext>
            </a:extLst>
          </p:cNvPr>
          <p:cNvSpPr txBox="1"/>
          <p:nvPr/>
        </p:nvSpPr>
        <p:spPr>
          <a:xfrm>
            <a:off x="0" y="184847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	SANREMO</a:t>
            </a:r>
          </a:p>
        </p:txBody>
      </p:sp>
      <p:pic>
        <p:nvPicPr>
          <p:cNvPr id="8" name="Immagine 7" descr="Immagine che contiene schermata, nero, testo&#10;&#10;Descrizione generata automaticamente">
            <a:extLst>
              <a:ext uri="{FF2B5EF4-FFF2-40B4-BE49-F238E27FC236}">
                <a16:creationId xmlns:a16="http://schemas.microsoft.com/office/drawing/2014/main" id="{E1144DAB-01EF-7661-3245-799F21F2D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977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E3635EA500D2D4A8C454230DEC46B99" ma:contentTypeVersion="18" ma:contentTypeDescription="Creare un nuovo documento." ma:contentTypeScope="" ma:versionID="f2d3abac2a9eafec234a065fc2d43dab">
  <xsd:schema xmlns:xsd="http://www.w3.org/2001/XMLSchema" xmlns:xs="http://www.w3.org/2001/XMLSchema" xmlns:p="http://schemas.microsoft.com/office/2006/metadata/properties" xmlns:ns3="cc21d6e1-e6d5-44ac-add7-e26c46578200" xmlns:ns4="025e7ea6-1aa4-4f90-b891-590449a12378" targetNamespace="http://schemas.microsoft.com/office/2006/metadata/properties" ma:root="true" ma:fieldsID="5f71069bf83c095e887c51d41a15c0bb" ns3:_="" ns4:_="">
    <xsd:import namespace="cc21d6e1-e6d5-44ac-add7-e26c46578200"/>
    <xsd:import namespace="025e7ea6-1aa4-4f90-b891-590449a1237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21d6e1-e6d5-44ac-add7-e26c465782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5e7ea6-1aa4-4f90-b891-590449a1237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c21d6e1-e6d5-44ac-add7-e26c4657820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228F60-8759-49AA-A297-6AB8700D97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21d6e1-e6d5-44ac-add7-e26c46578200"/>
    <ds:schemaRef ds:uri="025e7ea6-1aa4-4f90-b891-590449a123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075CDF-AA40-4CCA-9C81-7729576B244E}">
  <ds:schemaRefs>
    <ds:schemaRef ds:uri="cc21d6e1-e6d5-44ac-add7-e26c4657820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025e7ea6-1aa4-4f90-b891-590449a1237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25EC06B-9BAC-4AF9-93AB-B48B18C94F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1104</TotalTime>
  <Words>386</Words>
  <Application>Microsoft Office PowerPoint</Application>
  <PresentationFormat>Presentazione su schermo (16:9)</PresentationFormat>
  <Paragraphs>103</Paragraphs>
  <Slides>24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1" baseType="lpstr">
      <vt:lpstr>Aptos Black</vt:lpstr>
      <vt:lpstr>Arial</vt:lpstr>
      <vt:lpstr>Arial Black</vt:lpstr>
      <vt:lpstr>Calibri</vt:lpstr>
      <vt:lpstr>Calibri Light</vt:lpstr>
      <vt:lpstr>Montserrat</vt:lpstr>
      <vt:lpstr>Tema di Office</vt:lpstr>
      <vt:lpstr>L’ANNO CHE VERRÀ</vt:lpstr>
      <vt:lpstr>Presentazione standard di PowerPoint</vt:lpstr>
      <vt:lpstr>Presentazione standard di PowerPoint</vt:lpstr>
      <vt:lpstr>Presentazione standard di PowerPoint</vt:lpstr>
      <vt:lpstr>Perimetro omogeneo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De Carli Giulia</dc:creator>
  <cp:lastModifiedBy>Bianchini Roberto</cp:lastModifiedBy>
  <cp:revision>40</cp:revision>
  <dcterms:created xsi:type="dcterms:W3CDTF">2024-11-17T16:28:18Z</dcterms:created>
  <dcterms:modified xsi:type="dcterms:W3CDTF">2024-11-27T16:40:25Z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0x0101002E3635EA500D2D4A8C454230DEC46B99</vt:lpwstr>
  </property>
</Properties>
</file>